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7" r:id="rId5"/>
    <p:sldId id="258" r:id="rId6"/>
    <p:sldId id="260" r:id="rId7"/>
    <p:sldId id="261" r:id="rId8"/>
    <p:sldId id="262" r:id="rId9"/>
    <p:sldId id="266" r:id="rId10"/>
    <p:sldId id="267" r:id="rId11"/>
    <p:sldId id="271" r:id="rId12"/>
    <p:sldId id="270" r:id="rId13"/>
    <p:sldId id="309" r:id="rId14"/>
    <p:sldId id="308" r:id="rId15"/>
    <p:sldId id="272" r:id="rId16"/>
    <p:sldId id="310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1346D7-CF76-4A0B-A98B-C7268F2B1980}" v="1" dt="2021-02-10T05:03:59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98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D11346D7-CF76-4A0B-A98B-C7268F2B1980}"/>
    <pc:docChg chg="undo custSel modSld modMainMaster">
      <pc:chgData name="Sheetal Jain" userId="51c8f061-299c-44fe-993f-a386b901f7f1" providerId="ADAL" clId="{D11346D7-CF76-4A0B-A98B-C7268F2B1980}" dt="2021-02-10T05:12:04.120" v="138" actId="20577"/>
      <pc:docMkLst>
        <pc:docMk/>
      </pc:docMkLst>
      <pc:sldChg chg="modSp mod">
        <pc:chgData name="Sheetal Jain" userId="51c8f061-299c-44fe-993f-a386b901f7f1" providerId="ADAL" clId="{D11346D7-CF76-4A0B-A98B-C7268F2B1980}" dt="2021-02-10T05:03:15.638" v="28" actId="20577"/>
        <pc:sldMkLst>
          <pc:docMk/>
          <pc:sldMk cId="2247721234" sldId="258"/>
        </pc:sldMkLst>
        <pc:graphicFrameChg chg="modGraphic">
          <ac:chgData name="Sheetal Jain" userId="51c8f061-299c-44fe-993f-a386b901f7f1" providerId="ADAL" clId="{D11346D7-CF76-4A0B-A98B-C7268F2B1980}" dt="2021-02-10T05:03:15.638" v="28" actId="20577"/>
          <ac:graphicFrameMkLst>
            <pc:docMk/>
            <pc:sldMk cId="2247721234" sldId="258"/>
            <ac:graphicFrameMk id="22" creationId="{82C3D468-7AE9-48E9-A858-9585207EB254}"/>
          </ac:graphicFrameMkLst>
        </pc:graphicFrameChg>
      </pc:sldChg>
      <pc:sldChg chg="modSp mod">
        <pc:chgData name="Sheetal Jain" userId="51c8f061-299c-44fe-993f-a386b901f7f1" providerId="ADAL" clId="{D11346D7-CF76-4A0B-A98B-C7268F2B1980}" dt="2021-02-10T05:05:14.548" v="43" actId="14100"/>
        <pc:sldMkLst>
          <pc:docMk/>
          <pc:sldMk cId="1449827505" sldId="260"/>
        </pc:sldMkLst>
        <pc:spChg chg="mod">
          <ac:chgData name="Sheetal Jain" userId="51c8f061-299c-44fe-993f-a386b901f7f1" providerId="ADAL" clId="{D11346D7-CF76-4A0B-A98B-C7268F2B1980}" dt="2021-02-10T05:05:00.961" v="38" actId="1076"/>
          <ac:spMkLst>
            <pc:docMk/>
            <pc:sldMk cId="1449827505" sldId="260"/>
            <ac:spMk id="19" creationId="{9A5C1AF0-5645-4CE5-BBE7-7266C412DD76}"/>
          </ac:spMkLst>
        </pc:spChg>
        <pc:spChg chg="mod">
          <ac:chgData name="Sheetal Jain" userId="51c8f061-299c-44fe-993f-a386b901f7f1" providerId="ADAL" clId="{D11346D7-CF76-4A0B-A98B-C7268F2B1980}" dt="2021-02-10T05:05:05.934" v="41" actId="1035"/>
          <ac:spMkLst>
            <pc:docMk/>
            <pc:sldMk cId="1449827505" sldId="260"/>
            <ac:spMk id="34" creationId="{331C6256-D4C0-47A2-BA8F-52249A657458}"/>
          </ac:spMkLst>
        </pc:spChg>
        <pc:picChg chg="mod modCrop">
          <ac:chgData name="Sheetal Jain" userId="51c8f061-299c-44fe-993f-a386b901f7f1" providerId="ADAL" clId="{D11346D7-CF76-4A0B-A98B-C7268F2B1980}" dt="2021-02-10T05:04:53.752" v="37" actId="692"/>
          <ac:picMkLst>
            <pc:docMk/>
            <pc:sldMk cId="1449827505" sldId="260"/>
            <ac:picMk id="14" creationId="{88BDD7ED-8475-46EB-A4FE-1004779F9F26}"/>
          </ac:picMkLst>
        </pc:picChg>
        <pc:cxnChg chg="mod">
          <ac:chgData name="Sheetal Jain" userId="51c8f061-299c-44fe-993f-a386b901f7f1" providerId="ADAL" clId="{D11346D7-CF76-4A0B-A98B-C7268F2B1980}" dt="2021-02-10T05:05:14.548" v="43" actId="14100"/>
          <ac:cxnSpMkLst>
            <pc:docMk/>
            <pc:sldMk cId="1449827505" sldId="260"/>
            <ac:cxnSpMk id="16" creationId="{C5760EEF-2442-40BA-A3F5-A22229A9A318}"/>
          </ac:cxnSpMkLst>
        </pc:cxnChg>
      </pc:sldChg>
      <pc:sldChg chg="modSp mod">
        <pc:chgData name="Sheetal Jain" userId="51c8f061-299c-44fe-993f-a386b901f7f1" providerId="ADAL" clId="{D11346D7-CF76-4A0B-A98B-C7268F2B1980}" dt="2021-02-10T05:07:35.641" v="103" actId="14100"/>
        <pc:sldMkLst>
          <pc:docMk/>
          <pc:sldMk cId="2575165021" sldId="261"/>
        </pc:sldMkLst>
        <pc:spChg chg="mod">
          <ac:chgData name="Sheetal Jain" userId="51c8f061-299c-44fe-993f-a386b901f7f1" providerId="ADAL" clId="{D11346D7-CF76-4A0B-A98B-C7268F2B1980}" dt="2021-02-10T05:07:29.789" v="101" actId="1037"/>
          <ac:spMkLst>
            <pc:docMk/>
            <pc:sldMk cId="2575165021" sldId="261"/>
            <ac:spMk id="19" creationId="{9A5C1AF0-5645-4CE5-BBE7-7266C412DD76}"/>
          </ac:spMkLst>
        </pc:spChg>
        <pc:spChg chg="mod">
          <ac:chgData name="Sheetal Jain" userId="51c8f061-299c-44fe-993f-a386b901f7f1" providerId="ADAL" clId="{D11346D7-CF76-4A0B-A98B-C7268F2B1980}" dt="2021-02-10T05:07:18.107" v="79" actId="1035"/>
          <ac:spMkLst>
            <pc:docMk/>
            <pc:sldMk cId="2575165021" sldId="261"/>
            <ac:spMk id="34" creationId="{331C6256-D4C0-47A2-BA8F-52249A657458}"/>
          </ac:spMkLst>
        </pc:spChg>
        <pc:picChg chg="mod">
          <ac:chgData name="Sheetal Jain" userId="51c8f061-299c-44fe-993f-a386b901f7f1" providerId="ADAL" clId="{D11346D7-CF76-4A0B-A98B-C7268F2B1980}" dt="2021-02-10T05:06:36.498" v="46" actId="692"/>
          <ac:picMkLst>
            <pc:docMk/>
            <pc:sldMk cId="2575165021" sldId="261"/>
            <ac:picMk id="3" creationId="{A660ADD5-5DCE-4EEA-B6A0-3A06905E4705}"/>
          </ac:picMkLst>
        </pc:picChg>
        <pc:picChg chg="mod">
          <ac:chgData name="Sheetal Jain" userId="51c8f061-299c-44fe-993f-a386b901f7f1" providerId="ADAL" clId="{D11346D7-CF76-4A0B-A98B-C7268F2B1980}" dt="2021-02-10T05:07:07.594" v="55" actId="1038"/>
          <ac:picMkLst>
            <pc:docMk/>
            <pc:sldMk cId="2575165021" sldId="261"/>
            <ac:picMk id="7" creationId="{B4B57318-CB5E-43AD-96AF-FA777F1B6A93}"/>
          </ac:picMkLst>
        </pc:picChg>
        <pc:cxnChg chg="mod">
          <ac:chgData name="Sheetal Jain" userId="51c8f061-299c-44fe-993f-a386b901f7f1" providerId="ADAL" clId="{D11346D7-CF76-4A0B-A98B-C7268F2B1980}" dt="2021-02-10T05:07:35.641" v="103" actId="14100"/>
          <ac:cxnSpMkLst>
            <pc:docMk/>
            <pc:sldMk cId="2575165021" sldId="261"/>
            <ac:cxnSpMk id="16" creationId="{C5760EEF-2442-40BA-A3F5-A22229A9A318}"/>
          </ac:cxnSpMkLst>
        </pc:cxnChg>
        <pc:cxnChg chg="mod">
          <ac:chgData name="Sheetal Jain" userId="51c8f061-299c-44fe-993f-a386b901f7f1" providerId="ADAL" clId="{D11346D7-CF76-4A0B-A98B-C7268F2B1980}" dt="2021-02-10T05:07:23.970" v="80" actId="14100"/>
          <ac:cxnSpMkLst>
            <pc:docMk/>
            <pc:sldMk cId="2575165021" sldId="261"/>
            <ac:cxnSpMk id="20" creationId="{5235ADDA-08C7-4F37-AF28-51A0C72CB8FE}"/>
          </ac:cxnSpMkLst>
        </pc:cxnChg>
      </pc:sldChg>
      <pc:sldChg chg="modSp mod">
        <pc:chgData name="Sheetal Jain" userId="51c8f061-299c-44fe-993f-a386b901f7f1" providerId="ADAL" clId="{D11346D7-CF76-4A0B-A98B-C7268F2B1980}" dt="2021-02-10T05:12:04.120" v="138" actId="20577"/>
        <pc:sldMkLst>
          <pc:docMk/>
          <pc:sldMk cId="2912374024" sldId="294"/>
        </pc:sldMkLst>
        <pc:graphicFrameChg chg="modGraphic">
          <ac:chgData name="Sheetal Jain" userId="51c8f061-299c-44fe-993f-a386b901f7f1" providerId="ADAL" clId="{D11346D7-CF76-4A0B-A98B-C7268F2B1980}" dt="2021-02-10T05:12:04.120" v="138" actId="20577"/>
          <ac:graphicFrameMkLst>
            <pc:docMk/>
            <pc:sldMk cId="2912374024" sldId="294"/>
            <ac:graphicFrameMk id="14" creationId="{6E630350-DB97-4998-9D7E-8E570F3A0FDA}"/>
          </ac:graphicFrameMkLst>
        </pc:graphicFrameChg>
      </pc:sldChg>
      <pc:sldMasterChg chg="modSp mod">
        <pc:chgData name="Sheetal Jain" userId="51c8f061-299c-44fe-993f-a386b901f7f1" providerId="ADAL" clId="{D11346D7-CF76-4A0B-A98B-C7268F2B1980}" dt="2021-02-10T05:02:39.842" v="1" actId="20577"/>
        <pc:sldMasterMkLst>
          <pc:docMk/>
          <pc:sldMasterMk cId="3617412378" sldId="2147483660"/>
        </pc:sldMasterMkLst>
        <pc:spChg chg="mod">
          <ac:chgData name="Sheetal Jain" userId="51c8f061-299c-44fe-993f-a386b901f7f1" providerId="ADAL" clId="{D11346D7-CF76-4A0B-A98B-C7268F2B1980}" dt="2021-02-10T05:02:39.842" v="1" actId="20577"/>
          <ac:spMkLst>
            <pc:docMk/>
            <pc:sldMasterMk cId="3617412378" sldId="2147483660"/>
            <ac:spMk id="15" creationId="{00000000-0000-0000-0000-000000000000}"/>
          </ac:spMkLst>
        </pc:spChg>
      </pc:sldMasterChg>
    </pc:docChg>
  </pc:docChgLst>
  <pc:docChgLst>
    <pc:chgData name="Ashmi" userId="4426ae37-b042-464f-b9d3-935ac45b2ab2" providerId="ADAL" clId="{924C59F6-BDCB-4104-9B21-55B5DDAA3981}"/>
    <pc:docChg chg="modSld">
      <pc:chgData name="Ashmi" userId="4426ae37-b042-464f-b9d3-935ac45b2ab2" providerId="ADAL" clId="{924C59F6-BDCB-4104-9B21-55B5DDAA3981}" dt="2020-10-28T01:34:56.519" v="29" actId="20577"/>
      <pc:docMkLst>
        <pc:docMk/>
      </pc:docMkLst>
      <pc:sldChg chg="modSp mod">
        <pc:chgData name="Ashmi" userId="4426ae37-b042-464f-b9d3-935ac45b2ab2" providerId="ADAL" clId="{924C59F6-BDCB-4104-9B21-55B5DDAA3981}" dt="2020-10-28T01:34:56.519" v="29" actId="20577"/>
        <pc:sldMkLst>
          <pc:docMk/>
          <pc:sldMk cId="2912374024" sldId="294"/>
        </pc:sldMkLst>
        <pc:spChg chg="mod">
          <ac:chgData name="Ashmi" userId="4426ae37-b042-464f-b9d3-935ac45b2ab2" providerId="ADAL" clId="{924C59F6-BDCB-4104-9B21-55B5DDAA3981}" dt="2020-10-28T01:34:56.519" v="29" actId="20577"/>
          <ac:spMkLst>
            <pc:docMk/>
            <pc:sldMk cId="2912374024" sldId="294"/>
            <ac:spMk id="1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>
        <a:solidFill>
          <a:srgbClr val="DFE8F0"/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Data Sources for Financial and Manufacturing Information Related to Industry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Obtain the Data for Manufacturing and Financial Information Related to Industry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>
        <a:ln>
          <a:noFill/>
        </a:ln>
      </dgm:spPr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000" b="1" kern="1200" dirty="0">
            <a:solidFill>
              <a:srgbClr val="294071"/>
            </a:solidFill>
            <a:latin typeface="Cambria"/>
            <a:ea typeface="+mn-ea"/>
            <a:cs typeface="+mn-cs"/>
          </a:endParaRPr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2C44DBFD-EB2E-4AA3-AEC2-E8D38FC783AD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Use Financial and Manufacturing Information to Calculate Ratios for DM, DL, MOH, COGS, PBT, GSA &amp; Other Expenses</a:t>
          </a:r>
        </a:p>
      </dgm:t>
    </dgm:pt>
    <dgm:pt modelId="{6BD8316D-8F54-4558-A59C-BA20C119D6F4}" type="parTrans" cxnId="{BDD8107D-5872-45E4-B969-FE6AB340507F}">
      <dgm:prSet/>
      <dgm:spPr/>
      <dgm:t>
        <a:bodyPr/>
        <a:lstStyle/>
        <a:p>
          <a:endParaRPr lang="en-US"/>
        </a:p>
      </dgm:t>
    </dgm:pt>
    <dgm:pt modelId="{DD69DCD0-0B27-4BEA-9A6B-ADBCEDEFAAD5}" type="sibTrans" cxnId="{BDD8107D-5872-45E4-B969-FE6AB340507F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3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3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3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3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3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3" custScaleX="130270">
        <dgm:presLayoutVars>
          <dgm:bulletEnabled val="1"/>
        </dgm:presLayoutVars>
      </dgm:prSet>
      <dgm:spPr/>
    </dgm:pt>
  </dgm:ptLst>
  <dgm:cxnLst>
    <dgm:cxn modelId="{59104618-18BA-4A45-858E-2823A2CFBBCD}" type="presOf" srcId="{9D72CDD3-5859-43DB-BD75-0C3C30E3DE62}" destId="{11F5BF76-220E-49DB-A754-25CDFEDCFD30}" srcOrd="0" destOrd="0" presId="urn:microsoft.com/office/officeart/2005/8/layout/vList5"/>
    <dgm:cxn modelId="{F078A718-5939-408F-B558-8FBCB6BFA3C9}" type="presOf" srcId="{9614A323-64B1-4077-A841-022051EC749A}" destId="{A60520D8-37DB-4FB8-BD82-6A2EB5B7DB22}" srcOrd="0" destOrd="0" presId="urn:microsoft.com/office/officeart/2005/8/layout/vList5"/>
    <dgm:cxn modelId="{8589941A-AE24-4371-BB9D-4FB256450AB9}" type="presOf" srcId="{B4F1B46E-22B2-4721-950C-8704487586DC}" destId="{79B8FC0C-79CB-4C19-8E0D-2B6A33327750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709EE66E-4B10-4A72-9824-C0B44B5288B5}" type="presOf" srcId="{F2881FB1-6580-4F21-A283-BFAA6F91D5D2}" destId="{61BA391A-C1A3-4C26-9905-BCC679A8D46D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DD8107D-5872-45E4-B969-FE6AB340507F}" srcId="{6352CA33-6755-44BE-808F-400DA4CF80A7}" destId="{2C44DBFD-EB2E-4AA3-AEC2-E8D38FC783AD}" srcOrd="1" destOrd="0" parTransId="{6BD8316D-8F54-4558-A59C-BA20C119D6F4}" sibTransId="{DD69DCD0-0B27-4BEA-9A6B-ADBCEDEFAAD5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12D216B2-1997-4E34-A301-33A569345F0C}" type="presOf" srcId="{6352CA33-6755-44BE-808F-400DA4CF80A7}" destId="{EA80A3C2-62BE-4159-AEC0-45C90F1FC31D}" srcOrd="0" destOrd="0" presId="urn:microsoft.com/office/officeart/2005/8/layout/vList5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BC70AC9-0A4C-4D3D-B3B6-A440A4B5C471}" type="presOf" srcId="{2C44DBFD-EB2E-4AA3-AEC2-E8D38FC783AD}" destId="{A60520D8-37DB-4FB8-BD82-6A2EB5B7DB22}" srcOrd="0" destOrd="1" presId="urn:microsoft.com/office/officeart/2005/8/layout/vList5"/>
    <dgm:cxn modelId="{F003E6CD-42C5-43EB-9734-E0FBB9A23ECB}" type="presOf" srcId="{D5197DDB-D5D2-499F-B255-CF7BB5AE2B43}" destId="{7DFE7FB1-56C2-4FE8-977E-803EFEB20831}" srcOrd="0" destOrd="0" presId="urn:microsoft.com/office/officeart/2005/8/layout/vList5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B2F2CEEC-C365-46BA-814B-03971D0E2599}" type="presOf" srcId="{00C18FBF-3FF5-4C16-97CF-AF03740D7AB6}" destId="{63A580CE-5140-4AC1-B88E-97938524B8F2}" srcOrd="0" destOrd="0" presId="urn:microsoft.com/office/officeart/2005/8/layout/vList5"/>
    <dgm:cxn modelId="{FFFE8660-8FF3-4322-AEEF-D7B3250BD0D3}" type="presParOf" srcId="{63A580CE-5140-4AC1-B88E-97938524B8F2}" destId="{12031DAE-5E2E-4F47-9AF9-0A41C3382A60}" srcOrd="0" destOrd="0" presId="urn:microsoft.com/office/officeart/2005/8/layout/vList5"/>
    <dgm:cxn modelId="{F1E09D16-7F0E-4D40-A5A8-64E6E947771E}" type="presParOf" srcId="{12031DAE-5E2E-4F47-9AF9-0A41C3382A60}" destId="{79B8FC0C-79CB-4C19-8E0D-2B6A33327750}" srcOrd="0" destOrd="0" presId="urn:microsoft.com/office/officeart/2005/8/layout/vList5"/>
    <dgm:cxn modelId="{BA7853C4-C1B0-4232-ADB0-0BA8CD55EC72}" type="presParOf" srcId="{12031DAE-5E2E-4F47-9AF9-0A41C3382A60}" destId="{11F5BF76-220E-49DB-A754-25CDFEDCFD30}" srcOrd="1" destOrd="0" presId="urn:microsoft.com/office/officeart/2005/8/layout/vList5"/>
    <dgm:cxn modelId="{02A51626-73D0-48CD-881E-5489488EE29A}" type="presParOf" srcId="{63A580CE-5140-4AC1-B88E-97938524B8F2}" destId="{8247F90F-EBBD-4364-BE30-FF1A4D54BE94}" srcOrd="1" destOrd="0" presId="urn:microsoft.com/office/officeart/2005/8/layout/vList5"/>
    <dgm:cxn modelId="{302FCAF9-FBFE-4317-9C8E-EB575D1356BC}" type="presParOf" srcId="{63A580CE-5140-4AC1-B88E-97938524B8F2}" destId="{977B95BB-1DE7-40D3-A333-5E40B1479482}" srcOrd="2" destOrd="0" presId="urn:microsoft.com/office/officeart/2005/8/layout/vList5"/>
    <dgm:cxn modelId="{FC7B32B5-ADE7-4B0D-A86D-9427C51D1C21}" type="presParOf" srcId="{977B95BB-1DE7-40D3-A333-5E40B1479482}" destId="{61BA391A-C1A3-4C26-9905-BCC679A8D46D}" srcOrd="0" destOrd="0" presId="urn:microsoft.com/office/officeart/2005/8/layout/vList5"/>
    <dgm:cxn modelId="{C0ABD3AF-30DE-4AF4-AA51-5216CA6FF382}" type="presParOf" srcId="{977B95BB-1DE7-40D3-A333-5E40B1479482}" destId="{7DFE7FB1-56C2-4FE8-977E-803EFEB20831}" srcOrd="1" destOrd="0" presId="urn:microsoft.com/office/officeart/2005/8/layout/vList5"/>
    <dgm:cxn modelId="{A609B981-6BA2-4F02-B383-0DC8B0B63967}" type="presParOf" srcId="{63A580CE-5140-4AC1-B88E-97938524B8F2}" destId="{E7C6123D-2FF3-4C04-94B4-09E92A2D906D}" srcOrd="3" destOrd="0" presId="urn:microsoft.com/office/officeart/2005/8/layout/vList5"/>
    <dgm:cxn modelId="{F301FB44-076B-422E-AA6C-1107C2783E68}" type="presParOf" srcId="{63A580CE-5140-4AC1-B88E-97938524B8F2}" destId="{EEEF210A-895F-4647-8AD9-D8AA3E7F08D7}" srcOrd="4" destOrd="0" presId="urn:microsoft.com/office/officeart/2005/8/layout/vList5"/>
    <dgm:cxn modelId="{17ACE57E-87D0-4F27-B6F3-CDDFD69890F2}" type="presParOf" srcId="{EEEF210A-895F-4647-8AD9-D8AA3E7F08D7}" destId="{EA80A3C2-62BE-4159-AEC0-45C90F1FC31D}" srcOrd="0" destOrd="0" presId="urn:microsoft.com/office/officeart/2005/8/layout/vList5"/>
    <dgm:cxn modelId="{94700F41-2B74-4211-AE3B-5CFD8D9D191D}" type="presParOf" srcId="{EEEF210A-895F-4647-8AD9-D8AA3E7F08D7}" destId="{A60520D8-37DB-4FB8-BD82-6A2EB5B7DB22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>
        <a:solidFill>
          <a:srgbClr val="DFE8F0"/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Find the Industry of interest by NAICS code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>
        <a:ln>
          <a:noFill/>
        </a:ln>
      </dgm:spPr>
      <dgm:t>
        <a:bodyPr/>
        <a:lstStyle/>
        <a:p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Obtain the Annual Payroll &amp; Production Worker Annual Wages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Express Production Worker Annual Wages as a percentage of Annual Payroll</a:t>
          </a:r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3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3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3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3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3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3" custScaleX="130270">
        <dgm:presLayoutVars>
          <dgm:bulletEnabled val="1"/>
        </dgm:presLayoutVars>
      </dgm:prSet>
      <dgm:spPr/>
    </dgm:pt>
  </dgm:ptLst>
  <dgm:cxnLst>
    <dgm:cxn modelId="{59104618-18BA-4A45-858E-2823A2CFBBCD}" type="presOf" srcId="{9D72CDD3-5859-43DB-BD75-0C3C30E3DE62}" destId="{11F5BF76-220E-49DB-A754-25CDFEDCFD30}" srcOrd="0" destOrd="0" presId="urn:microsoft.com/office/officeart/2005/8/layout/vList5"/>
    <dgm:cxn modelId="{F078A718-5939-408F-B558-8FBCB6BFA3C9}" type="presOf" srcId="{9614A323-64B1-4077-A841-022051EC749A}" destId="{A60520D8-37DB-4FB8-BD82-6A2EB5B7DB22}" srcOrd="0" destOrd="0" presId="urn:microsoft.com/office/officeart/2005/8/layout/vList5"/>
    <dgm:cxn modelId="{8589941A-AE24-4371-BB9D-4FB256450AB9}" type="presOf" srcId="{B4F1B46E-22B2-4721-950C-8704487586DC}" destId="{79B8FC0C-79CB-4C19-8E0D-2B6A33327750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709EE66E-4B10-4A72-9824-C0B44B5288B5}" type="presOf" srcId="{F2881FB1-6580-4F21-A283-BFAA6F91D5D2}" destId="{61BA391A-C1A3-4C26-9905-BCC679A8D46D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12D216B2-1997-4E34-A301-33A569345F0C}" type="presOf" srcId="{6352CA33-6755-44BE-808F-400DA4CF80A7}" destId="{EA80A3C2-62BE-4159-AEC0-45C90F1FC31D}" srcOrd="0" destOrd="0" presId="urn:microsoft.com/office/officeart/2005/8/layout/vList5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F003E6CD-42C5-43EB-9734-E0FBB9A23ECB}" type="presOf" srcId="{D5197DDB-D5D2-499F-B255-CF7BB5AE2B43}" destId="{7DFE7FB1-56C2-4FE8-977E-803EFEB20831}" srcOrd="0" destOrd="0" presId="urn:microsoft.com/office/officeart/2005/8/layout/vList5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B2F2CEEC-C365-46BA-814B-03971D0E2599}" type="presOf" srcId="{00C18FBF-3FF5-4C16-97CF-AF03740D7AB6}" destId="{63A580CE-5140-4AC1-B88E-97938524B8F2}" srcOrd="0" destOrd="0" presId="urn:microsoft.com/office/officeart/2005/8/layout/vList5"/>
    <dgm:cxn modelId="{FFFE8660-8FF3-4322-AEEF-D7B3250BD0D3}" type="presParOf" srcId="{63A580CE-5140-4AC1-B88E-97938524B8F2}" destId="{12031DAE-5E2E-4F47-9AF9-0A41C3382A60}" srcOrd="0" destOrd="0" presId="urn:microsoft.com/office/officeart/2005/8/layout/vList5"/>
    <dgm:cxn modelId="{F1E09D16-7F0E-4D40-A5A8-64E6E947771E}" type="presParOf" srcId="{12031DAE-5E2E-4F47-9AF9-0A41C3382A60}" destId="{79B8FC0C-79CB-4C19-8E0D-2B6A33327750}" srcOrd="0" destOrd="0" presId="urn:microsoft.com/office/officeart/2005/8/layout/vList5"/>
    <dgm:cxn modelId="{BA7853C4-C1B0-4232-ADB0-0BA8CD55EC72}" type="presParOf" srcId="{12031DAE-5E2E-4F47-9AF9-0A41C3382A60}" destId="{11F5BF76-220E-49DB-A754-25CDFEDCFD30}" srcOrd="1" destOrd="0" presId="urn:microsoft.com/office/officeart/2005/8/layout/vList5"/>
    <dgm:cxn modelId="{02A51626-73D0-48CD-881E-5489488EE29A}" type="presParOf" srcId="{63A580CE-5140-4AC1-B88E-97938524B8F2}" destId="{8247F90F-EBBD-4364-BE30-FF1A4D54BE94}" srcOrd="1" destOrd="0" presId="urn:microsoft.com/office/officeart/2005/8/layout/vList5"/>
    <dgm:cxn modelId="{302FCAF9-FBFE-4317-9C8E-EB575D1356BC}" type="presParOf" srcId="{63A580CE-5140-4AC1-B88E-97938524B8F2}" destId="{977B95BB-1DE7-40D3-A333-5E40B1479482}" srcOrd="2" destOrd="0" presId="urn:microsoft.com/office/officeart/2005/8/layout/vList5"/>
    <dgm:cxn modelId="{FC7B32B5-ADE7-4B0D-A86D-9427C51D1C21}" type="presParOf" srcId="{977B95BB-1DE7-40D3-A333-5E40B1479482}" destId="{61BA391A-C1A3-4C26-9905-BCC679A8D46D}" srcOrd="0" destOrd="0" presId="urn:microsoft.com/office/officeart/2005/8/layout/vList5"/>
    <dgm:cxn modelId="{C0ABD3AF-30DE-4AF4-AA51-5216CA6FF382}" type="presParOf" srcId="{977B95BB-1DE7-40D3-A333-5E40B1479482}" destId="{7DFE7FB1-56C2-4FE8-977E-803EFEB20831}" srcOrd="1" destOrd="0" presId="urn:microsoft.com/office/officeart/2005/8/layout/vList5"/>
    <dgm:cxn modelId="{A609B981-6BA2-4F02-B383-0DC8B0B63967}" type="presParOf" srcId="{63A580CE-5140-4AC1-B88E-97938524B8F2}" destId="{E7C6123D-2FF3-4C04-94B4-09E92A2D906D}" srcOrd="3" destOrd="0" presId="urn:microsoft.com/office/officeart/2005/8/layout/vList5"/>
    <dgm:cxn modelId="{F301FB44-076B-422E-AA6C-1107C2783E68}" type="presParOf" srcId="{63A580CE-5140-4AC1-B88E-97938524B8F2}" destId="{EEEF210A-895F-4647-8AD9-D8AA3E7F08D7}" srcOrd="4" destOrd="0" presId="urn:microsoft.com/office/officeart/2005/8/layout/vList5"/>
    <dgm:cxn modelId="{17ACE57E-87D0-4F27-B6F3-CDDFD69890F2}" type="presParOf" srcId="{EEEF210A-895F-4647-8AD9-D8AA3E7F08D7}" destId="{EA80A3C2-62BE-4159-AEC0-45C90F1FC31D}" srcOrd="0" destOrd="0" presId="urn:microsoft.com/office/officeart/2005/8/layout/vList5"/>
    <dgm:cxn modelId="{94700F41-2B74-4211-AE3B-5CFD8D9D191D}" type="presParOf" srcId="{EEEF210A-895F-4647-8AD9-D8AA3E7F08D7}" destId="{A60520D8-37DB-4FB8-BD82-6A2EB5B7DB22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230289" y="-3512273"/>
          <a:ext cx="1135929" cy="8448761"/>
        </a:xfrm>
        <a:prstGeom prst="round2SameRect">
          <a:avLst/>
        </a:prstGeom>
        <a:solidFill>
          <a:srgbClr val="DFE8F0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Data Sources for Financial and Manufacturing Information Related to Industry</a:t>
          </a:r>
        </a:p>
      </dsp:txBody>
      <dsp:txXfrm rot="-5400000">
        <a:off x="1573874" y="199593"/>
        <a:ext cx="8393310" cy="1025027"/>
      </dsp:txXfrm>
    </dsp:sp>
    <dsp:sp modelId="{79B8FC0C-79CB-4C19-8E0D-2B6A33327750}">
      <dsp:nvSpPr>
        <dsp:cNvPr id="0" name=""/>
        <dsp:cNvSpPr/>
      </dsp:nvSpPr>
      <dsp:spPr>
        <a:xfrm>
          <a:off x="111079" y="2151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1</a:t>
          </a:r>
        </a:p>
      </dsp:txBody>
      <dsp:txXfrm>
        <a:off x="180393" y="71465"/>
        <a:ext cx="1324165" cy="1281283"/>
      </dsp:txXfrm>
    </dsp:sp>
    <dsp:sp modelId="{7DFE7FB1-56C2-4FE8-977E-803EFEB20831}">
      <dsp:nvSpPr>
        <dsp:cNvPr id="0" name=""/>
        <dsp:cNvSpPr/>
      </dsp:nvSpPr>
      <dsp:spPr>
        <a:xfrm rot="5400000">
          <a:off x="5230289" y="-2021366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Obtain the Data for Manufacturing and Financial Information Related to Industry</a:t>
          </a:r>
        </a:p>
      </dsp:txBody>
      <dsp:txXfrm rot="-5400000">
        <a:off x="1573874" y="1690500"/>
        <a:ext cx="8393310" cy="1025027"/>
      </dsp:txXfrm>
    </dsp:sp>
    <dsp:sp modelId="{61BA391A-C1A3-4C26-9905-BCC679A8D46D}">
      <dsp:nvSpPr>
        <dsp:cNvPr id="0" name=""/>
        <dsp:cNvSpPr/>
      </dsp:nvSpPr>
      <dsp:spPr>
        <a:xfrm>
          <a:off x="111079" y="1493058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2</a:t>
          </a:r>
        </a:p>
      </dsp:txBody>
      <dsp:txXfrm>
        <a:off x="180393" y="1562372"/>
        <a:ext cx="1324165" cy="1281283"/>
      </dsp:txXfrm>
    </dsp:sp>
    <dsp:sp modelId="{A60520D8-37DB-4FB8-BD82-6A2EB5B7DB22}">
      <dsp:nvSpPr>
        <dsp:cNvPr id="0" name=""/>
        <dsp:cNvSpPr/>
      </dsp:nvSpPr>
      <dsp:spPr>
        <a:xfrm rot="5400000">
          <a:off x="5230289" y="-530459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 dirty="0">
            <a:solidFill>
              <a:srgbClr val="294071"/>
            </a:solidFill>
            <a:latin typeface="Cambri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Use Financial and Manufacturing Information to Calculate Ratios for DM, DL, MOH, COGS, PBT, GSA &amp; Other Expenses</a:t>
          </a:r>
        </a:p>
      </dsp:txBody>
      <dsp:txXfrm rot="-5400000">
        <a:off x="1573874" y="3181407"/>
        <a:ext cx="8393310" cy="1025027"/>
      </dsp:txXfrm>
    </dsp:sp>
    <dsp:sp modelId="{EA80A3C2-62BE-4159-AEC0-45C90F1FC31D}">
      <dsp:nvSpPr>
        <dsp:cNvPr id="0" name=""/>
        <dsp:cNvSpPr/>
      </dsp:nvSpPr>
      <dsp:spPr>
        <a:xfrm>
          <a:off x="111079" y="2983965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3</a:t>
          </a:r>
        </a:p>
      </dsp:txBody>
      <dsp:txXfrm>
        <a:off x="180393" y="3053279"/>
        <a:ext cx="1324165" cy="1281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4216508" y="-2813435"/>
          <a:ext cx="984518" cy="6861247"/>
        </a:xfrm>
        <a:prstGeom prst="round2SameRect">
          <a:avLst/>
        </a:prstGeom>
        <a:solidFill>
          <a:srgbClr val="DFE8F0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Find the Industry of interest by NAICS code</a:t>
          </a:r>
        </a:p>
      </dsp:txBody>
      <dsp:txXfrm rot="-5400000">
        <a:off x="1278144" y="172989"/>
        <a:ext cx="6813187" cy="888398"/>
      </dsp:txXfrm>
    </dsp:sp>
    <dsp:sp modelId="{79B8FC0C-79CB-4C19-8E0D-2B6A33327750}">
      <dsp:nvSpPr>
        <dsp:cNvPr id="0" name=""/>
        <dsp:cNvSpPr/>
      </dsp:nvSpPr>
      <dsp:spPr>
        <a:xfrm>
          <a:off x="90207" y="1864"/>
          <a:ext cx="1187936" cy="1230648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1</a:t>
          </a:r>
        </a:p>
      </dsp:txBody>
      <dsp:txXfrm>
        <a:off x="148197" y="59854"/>
        <a:ext cx="1071956" cy="1114668"/>
      </dsp:txXfrm>
    </dsp:sp>
    <dsp:sp modelId="{7DFE7FB1-56C2-4FE8-977E-803EFEB20831}">
      <dsp:nvSpPr>
        <dsp:cNvPr id="0" name=""/>
        <dsp:cNvSpPr/>
      </dsp:nvSpPr>
      <dsp:spPr>
        <a:xfrm rot="5400000">
          <a:off x="4216508" y="-1521254"/>
          <a:ext cx="984518" cy="68612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Obtain the Annual Payroll &amp; Production Worker Annual Wages</a:t>
          </a:r>
        </a:p>
      </dsp:txBody>
      <dsp:txXfrm rot="-5400000">
        <a:off x="1278144" y="1465170"/>
        <a:ext cx="6813187" cy="888398"/>
      </dsp:txXfrm>
    </dsp:sp>
    <dsp:sp modelId="{61BA391A-C1A3-4C26-9905-BCC679A8D46D}">
      <dsp:nvSpPr>
        <dsp:cNvPr id="0" name=""/>
        <dsp:cNvSpPr/>
      </dsp:nvSpPr>
      <dsp:spPr>
        <a:xfrm>
          <a:off x="90207" y="1294045"/>
          <a:ext cx="1187936" cy="1230648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2</a:t>
          </a:r>
        </a:p>
      </dsp:txBody>
      <dsp:txXfrm>
        <a:off x="148197" y="1352035"/>
        <a:ext cx="1071956" cy="1114668"/>
      </dsp:txXfrm>
    </dsp:sp>
    <dsp:sp modelId="{A60520D8-37DB-4FB8-BD82-6A2EB5B7DB22}">
      <dsp:nvSpPr>
        <dsp:cNvPr id="0" name=""/>
        <dsp:cNvSpPr/>
      </dsp:nvSpPr>
      <dsp:spPr>
        <a:xfrm rot="5400000">
          <a:off x="4216508" y="-229073"/>
          <a:ext cx="984518" cy="68612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Express Production Worker Annual Wages as a percentage of Annual Payroll</a:t>
          </a:r>
        </a:p>
      </dsp:txBody>
      <dsp:txXfrm rot="-5400000">
        <a:off x="1278144" y="2757351"/>
        <a:ext cx="6813187" cy="888398"/>
      </dsp:txXfrm>
    </dsp:sp>
    <dsp:sp modelId="{EA80A3C2-62BE-4159-AEC0-45C90F1FC31D}">
      <dsp:nvSpPr>
        <dsp:cNvPr id="0" name=""/>
        <dsp:cNvSpPr/>
      </dsp:nvSpPr>
      <dsp:spPr>
        <a:xfrm>
          <a:off x="90207" y="2586226"/>
          <a:ext cx="1187936" cy="1230648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3</a:t>
          </a:r>
        </a:p>
      </dsp:txBody>
      <dsp:txXfrm>
        <a:off x="148197" y="2644216"/>
        <a:ext cx="1071956" cy="1114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9A69D-8567-4308-AAB1-0A476B305AA7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B6840-A47E-4FD4-98A8-1F73CAAD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42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3"/>
            <a:ext cx="103632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257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>
            <a:normAutofit/>
          </a:bodyPr>
          <a:lstStyle>
            <a:lvl1pPr marL="0" marR="61928" indent="0" algn="ctr">
              <a:buNone/>
              <a:defRPr sz="232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2341" indent="0" algn="ctr">
              <a:buNone/>
            </a:lvl2pPr>
            <a:lvl3pPr marL="884682" indent="0" algn="ctr">
              <a:buNone/>
            </a:lvl3pPr>
            <a:lvl4pPr marL="1327023" indent="0" algn="ctr">
              <a:buNone/>
            </a:lvl4pPr>
            <a:lvl5pPr marL="1769364" indent="0" algn="ctr">
              <a:buNone/>
            </a:lvl5pPr>
            <a:lvl6pPr marL="2211705" indent="0" algn="ctr">
              <a:buNone/>
            </a:lvl6pPr>
            <a:lvl7pPr marL="2654046" indent="0" algn="ctr">
              <a:buNone/>
            </a:lvl7pPr>
            <a:lvl8pPr marL="3096387" indent="0" algn="ctr">
              <a:buNone/>
            </a:lvl8pPr>
            <a:lvl9pPr marL="3538728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250019" y="4953000"/>
            <a:ext cx="9941983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468" tIns="44234" rIns="88468" bIns="44234" anchor="t" compatLnSpc="1"/>
          <a:lstStyle/>
          <a:p>
            <a:endParaRPr lang="en-US" sz="1742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58" y="5237744"/>
            <a:ext cx="12144743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468" tIns="44234" rIns="88468" bIns="44234" anchor="t" compatLnSpc="1"/>
          <a:lstStyle/>
          <a:p>
            <a:endParaRPr lang="en-US" sz="1742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192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8468" tIns="44234" rIns="88468" bIns="44234" anchor="ctr" compatLnSpc="1"/>
          <a:lstStyle/>
          <a:p>
            <a:pPr algn="ctr"/>
            <a:endParaRPr lang="en-US" sz="174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3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E762ED-D642-407B-A30A-D456890548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854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2"/>
            <a:ext cx="10972800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742"/>
            </a:lvl1pPr>
            <a:lvl2pPr marL="712169" indent="-331756">
              <a:buSzPct val="100000"/>
              <a:buFont typeface="Wingdings" pitchFamily="2" charset="2"/>
              <a:buChar char="§"/>
              <a:defRPr sz="1742"/>
            </a:lvl2pPr>
            <a:lvl3pPr marL="942186" indent="-331756">
              <a:buClr>
                <a:schemeClr val="accent1"/>
              </a:buClr>
              <a:buSzPct val="100000"/>
              <a:buFont typeface="Wingdings" pitchFamily="2" charset="2"/>
              <a:buChar char="§"/>
              <a:defRPr sz="1742"/>
            </a:lvl3pPr>
            <a:lvl4pPr>
              <a:buSzPct val="100000"/>
              <a:buFont typeface="Wingdings" pitchFamily="2" charset="2"/>
              <a:buChar char="§"/>
              <a:defRPr sz="1548"/>
            </a:lvl4pPr>
            <a:lvl5pPr>
              <a:buFont typeface="Wingdings" pitchFamily="2" charset="2"/>
              <a:buChar char="§"/>
              <a:defRPr sz="1355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87E762ED-D642-407B-A30A-D456890548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877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7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168" y="1059712"/>
            <a:ext cx="103632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87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7600" y="2893612"/>
            <a:ext cx="5128684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322" b="1" baseline="0">
                <a:solidFill>
                  <a:srgbClr val="0070C0"/>
                </a:solidFill>
              </a:defRPr>
            </a:lvl1pPr>
            <a:lvl2pPr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87E762ED-D642-407B-A30A-D456890548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21423977">
            <a:off x="77423" y="3687872"/>
            <a:ext cx="4846203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161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161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endParaRPr lang="en-IN" sz="1161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548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742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548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548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742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915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168" y="1059712"/>
            <a:ext cx="103632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87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87E762ED-D642-407B-A30A-D456890548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21423977">
            <a:off x="77423" y="3687872"/>
            <a:ext cx="4846203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161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161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endParaRPr lang="en-IN" sz="1161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548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742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548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548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742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7600" y="2931712"/>
            <a:ext cx="5128684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322" b="1" baseline="0">
                <a:solidFill>
                  <a:srgbClr val="0070C0"/>
                </a:solidFill>
              </a:defRPr>
            </a:lvl1pPr>
            <a:lvl2pPr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/>
        </p:nvSpPr>
        <p:spPr>
          <a:xfrm>
            <a:off x="5750560" y="3005472"/>
            <a:ext cx="243840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742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502005" y="3005472"/>
            <a:ext cx="243840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74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2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81330"/>
            <a:ext cx="5472000" cy="4525963"/>
          </a:xfrm>
        </p:spPr>
        <p:txBody>
          <a:bodyPr/>
          <a:lstStyle>
            <a:lvl1pPr>
              <a:defRPr sz="2709"/>
            </a:lvl1pPr>
            <a:lvl2pPr>
              <a:defRPr sz="2322"/>
            </a:lvl2pPr>
            <a:lvl3pPr>
              <a:defRPr sz="1935"/>
            </a:lvl3pPr>
            <a:lvl4pPr>
              <a:defRPr sz="1742"/>
            </a:lvl4pPr>
            <a:lvl5pPr>
              <a:defRPr sz="1742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1" y="1481330"/>
            <a:ext cx="5472000" cy="4525963"/>
          </a:xfrm>
        </p:spPr>
        <p:txBody>
          <a:bodyPr/>
          <a:lstStyle>
            <a:lvl1pPr>
              <a:defRPr sz="2709"/>
            </a:lvl1pPr>
            <a:lvl2pPr>
              <a:defRPr sz="2322"/>
            </a:lvl2pPr>
            <a:lvl3pPr>
              <a:defRPr sz="1935"/>
            </a:lvl3pPr>
            <a:lvl4pPr>
              <a:defRPr sz="1742"/>
            </a:lvl4pPr>
            <a:lvl5pPr>
              <a:defRPr sz="1742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87E762ED-D642-407B-A30A-D456890548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US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5394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87E762ED-D642-407B-A30A-D456890548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US"/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7082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87E762ED-D642-407B-A30A-D456890548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US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8347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" y="6248400"/>
            <a:ext cx="7073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-30729" y="6443990"/>
            <a:ext cx="651140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4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570038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7700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87E762ED-D642-407B-A30A-D456890548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914400"/>
            <a:ext cx="12192000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1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kumimoji="0" sz="3096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3873" indent="-247711" algn="l" rtl="0" eaLnBrk="1" latinLnBrk="0" hangingPunct="1">
        <a:spcBef>
          <a:spcPts val="387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612" kern="1200">
          <a:solidFill>
            <a:schemeClr val="tx1"/>
          </a:solidFill>
          <a:latin typeface="+mn-lt"/>
          <a:ea typeface="+mn-ea"/>
          <a:cs typeface="+mn-cs"/>
        </a:defRPr>
      </a:lvl1pPr>
      <a:lvl2pPr marL="601584" indent="-221171" algn="l" rtl="0" eaLnBrk="1" latinLnBrk="0" hangingPunct="1">
        <a:spcBef>
          <a:spcPts val="313"/>
        </a:spcBef>
        <a:buClr>
          <a:schemeClr val="accent1"/>
        </a:buClr>
        <a:buFont typeface="Wingdings" pitchFamily="2" charset="2"/>
        <a:buChar char="§"/>
        <a:defRPr kumimoji="0" sz="2225" kern="1200">
          <a:solidFill>
            <a:schemeClr val="tx1"/>
          </a:solidFill>
          <a:latin typeface="+mn-lt"/>
          <a:ea typeface="+mn-ea"/>
          <a:cs typeface="+mn-cs"/>
        </a:defRPr>
      </a:lvl2pPr>
      <a:lvl3pPr marL="831601" indent="-221171" algn="l" rtl="0" eaLnBrk="1" latinLnBrk="0" hangingPunct="1">
        <a:spcBef>
          <a:spcPts val="339"/>
        </a:spcBef>
        <a:buClr>
          <a:schemeClr val="accent1"/>
        </a:buClr>
        <a:buSzPct val="100000"/>
        <a:buFont typeface="Wingdings" pitchFamily="2" charset="2"/>
        <a:buChar char="§"/>
        <a:defRPr kumimoji="0" sz="2032" kern="1200">
          <a:solidFill>
            <a:schemeClr val="tx1"/>
          </a:solidFill>
          <a:latin typeface="+mn-lt"/>
          <a:ea typeface="+mn-ea"/>
          <a:cs typeface="+mn-cs"/>
        </a:defRPr>
      </a:lvl3pPr>
      <a:lvl4pPr marL="1105853" indent="-221171" algn="l" rtl="0" eaLnBrk="1" latinLnBrk="0" hangingPunct="1">
        <a:spcBef>
          <a:spcPts val="339"/>
        </a:spcBef>
        <a:buClr>
          <a:schemeClr val="accent1"/>
        </a:buClr>
        <a:buSzPct val="90000"/>
        <a:buFont typeface="Wingdings" pitchFamily="2" charset="2"/>
        <a:buChar char="§"/>
        <a:defRPr kumimoji="0" sz="1838" kern="1200">
          <a:solidFill>
            <a:schemeClr val="tx1"/>
          </a:solidFill>
          <a:latin typeface="+mn-lt"/>
          <a:ea typeface="+mn-ea"/>
          <a:cs typeface="+mn-cs"/>
        </a:defRPr>
      </a:lvl4pPr>
      <a:lvl5pPr marL="1327023" indent="-221171" algn="l" rtl="0" eaLnBrk="1" latinLnBrk="0" hangingPunct="1">
        <a:spcBef>
          <a:spcPts val="339"/>
        </a:spcBef>
        <a:buClr>
          <a:schemeClr val="accent1"/>
        </a:buClr>
        <a:buSzPct val="80000"/>
        <a:buFont typeface="Wingdings" pitchFamily="2" charset="2"/>
        <a:buChar char="§"/>
        <a:defRPr kumimoji="0" sz="1742" kern="1200">
          <a:solidFill>
            <a:schemeClr val="tx1"/>
          </a:solidFill>
          <a:latin typeface="+mn-lt"/>
          <a:ea typeface="+mn-ea"/>
          <a:cs typeface="+mn-cs"/>
        </a:defRPr>
      </a:lvl5pPr>
      <a:lvl6pPr marL="1548194" indent="-221171" algn="l" rtl="0" eaLnBrk="1" latinLnBrk="0" hangingPunct="1">
        <a:spcBef>
          <a:spcPts val="339"/>
        </a:spcBef>
        <a:buClr>
          <a:schemeClr val="accent3"/>
        </a:buClr>
        <a:buFont typeface="Wingdings 2"/>
        <a:buChar char=""/>
        <a:defRPr kumimoji="0" sz="1742" kern="1200">
          <a:solidFill>
            <a:schemeClr val="tx1"/>
          </a:solidFill>
          <a:latin typeface="+mn-lt"/>
          <a:ea typeface="+mn-ea"/>
          <a:cs typeface="+mn-cs"/>
        </a:defRPr>
      </a:lvl6pPr>
      <a:lvl7pPr marL="1769364" indent="-221171" algn="l" rtl="0" eaLnBrk="1" latinLnBrk="0" hangingPunct="1">
        <a:spcBef>
          <a:spcPts val="339"/>
        </a:spcBef>
        <a:buClr>
          <a:schemeClr val="accent3"/>
        </a:buClr>
        <a:buFont typeface="Wingdings 2"/>
        <a:buChar char=""/>
        <a:defRPr kumimoji="0" sz="1548" kern="1200">
          <a:solidFill>
            <a:schemeClr val="tx1"/>
          </a:solidFill>
          <a:latin typeface="+mn-lt"/>
          <a:ea typeface="+mn-ea"/>
          <a:cs typeface="+mn-cs"/>
        </a:defRPr>
      </a:lvl7pPr>
      <a:lvl8pPr marL="1990535" indent="-221171" algn="l" rtl="0" eaLnBrk="1" latinLnBrk="0" hangingPunct="1">
        <a:spcBef>
          <a:spcPts val="339"/>
        </a:spcBef>
        <a:buClr>
          <a:schemeClr val="accent3"/>
        </a:buClr>
        <a:buFont typeface="Wingdings 2"/>
        <a:buChar char=""/>
        <a:defRPr kumimoji="0" sz="1548" kern="1200">
          <a:solidFill>
            <a:schemeClr val="tx1"/>
          </a:solidFill>
          <a:latin typeface="+mn-lt"/>
          <a:ea typeface="+mn-ea"/>
          <a:cs typeface="+mn-cs"/>
        </a:defRPr>
      </a:lvl8pPr>
      <a:lvl9pPr marL="2211705" indent="-221171" algn="l" rtl="0" eaLnBrk="1" latinLnBrk="0" hangingPunct="1">
        <a:spcBef>
          <a:spcPts val="339"/>
        </a:spcBef>
        <a:buClr>
          <a:schemeClr val="accent3"/>
        </a:buClr>
        <a:buFont typeface="Wingdings 2"/>
        <a:buChar char=""/>
        <a:defRPr kumimoji="0" sz="15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423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846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70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693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117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54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963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3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eng.stat.gov.tw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cos.bok.or.k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34A6-B9A2-49A1-B7C7-8BAFC6F2B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How to build an Industry Cost Profile (ICP) for a product in </a:t>
            </a:r>
            <a:r>
              <a:rPr lang="en-US" altLang="zh-CN" sz="2400" dirty="0"/>
              <a:t>Taiwan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5" name="Content Placeholder 3" descr="Stacked List" title="SmartArt">
            <a:extLst>
              <a:ext uri="{FF2B5EF4-FFF2-40B4-BE49-F238E27FC236}">
                <a16:creationId xmlns:a16="http://schemas.microsoft.com/office/drawing/2014/main" id="{B6F001F4-E4BB-45E1-8FF8-419949B5F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632258"/>
              </p:ext>
            </p:extLst>
          </p:nvPr>
        </p:nvGraphicFramePr>
        <p:xfrm>
          <a:off x="1347787" y="1447800"/>
          <a:ext cx="10133714" cy="44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42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Steps: 2 - 3</a:t>
            </a:r>
          </a:p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2. Calculate Cost Of Goods Sold (COGS) as percentage of Sales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3. Apply Korean data as proxy for the following ratio to determine Direct Material (DM):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Direct Material/Cost of Goods Sold: 65%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DM =COGS * 65%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Use Financial and Manufacturing  Information to Calculate Ratios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7DDFE-2C3F-4D76-8C3A-2CA8ED9D09AE}"/>
              </a:ext>
            </a:extLst>
          </p:cNvPr>
          <p:cNvSpPr/>
          <p:nvPr/>
        </p:nvSpPr>
        <p:spPr>
          <a:xfrm>
            <a:off x="3304853" y="3776191"/>
            <a:ext cx="499265" cy="684880"/>
          </a:xfrm>
          <a:prstGeom prst="rect">
            <a:avLst/>
          </a:prstGeom>
          <a:noFill/>
        </p:spPr>
        <p:txBody>
          <a:bodyPr wrap="none" lIns="88468" tIns="44234" rIns="88468" bIns="44234">
            <a:spAutoFit/>
          </a:bodyPr>
          <a:lstStyle/>
          <a:p>
            <a:pPr algn="ctr"/>
            <a:r>
              <a:rPr lang="en-US" sz="2709" b="1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en-US" sz="3870" b="1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sz="2709" b="1" dirty="0">
              <a:ln w="0"/>
              <a:solidFill>
                <a:srgbClr val="29407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BC46DB-2F8A-4F66-91A7-9F82B3547AC5}"/>
              </a:ext>
            </a:extLst>
          </p:cNvPr>
          <p:cNvSpPr/>
          <p:nvPr/>
        </p:nvSpPr>
        <p:spPr>
          <a:xfrm>
            <a:off x="3310703" y="2028256"/>
            <a:ext cx="465581" cy="506214"/>
          </a:xfrm>
          <a:prstGeom prst="rect">
            <a:avLst/>
          </a:prstGeom>
          <a:noFill/>
        </p:spPr>
        <p:txBody>
          <a:bodyPr wrap="none" lIns="88468" tIns="44234" rIns="88468" bIns="44234">
            <a:spAutoFit/>
          </a:bodyPr>
          <a:lstStyle/>
          <a:p>
            <a:pPr algn="ctr"/>
            <a:r>
              <a:rPr lang="en-US" sz="2709" b="1" dirty="0">
                <a:solidFill>
                  <a:srgbClr val="294071"/>
                </a:solidFill>
              </a:rPr>
              <a:t>2.</a:t>
            </a:r>
          </a:p>
        </p:txBody>
      </p:sp>
      <p:sp>
        <p:nvSpPr>
          <p:cNvPr id="26" name="Rounded Rectangle 20">
            <a:extLst>
              <a:ext uri="{FF2B5EF4-FFF2-40B4-BE49-F238E27FC236}">
                <a16:creationId xmlns:a16="http://schemas.microsoft.com/office/drawing/2014/main" id="{2D83D256-37E6-45E1-823E-E0424CFE6A09}"/>
              </a:ext>
            </a:extLst>
          </p:cNvPr>
          <p:cNvSpPr/>
          <p:nvPr/>
        </p:nvSpPr>
        <p:spPr>
          <a:xfrm>
            <a:off x="4151227" y="1646558"/>
            <a:ext cx="6400800" cy="3782508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6F38481-8137-45C9-87DA-75B35B00D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612733"/>
              </p:ext>
            </p:extLst>
          </p:nvPr>
        </p:nvGraphicFramePr>
        <p:xfrm>
          <a:off x="4272595" y="1344292"/>
          <a:ext cx="6283707" cy="3867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revenues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539,897,891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Gross value of production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-       142,793,516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294071"/>
                          </a:solidFill>
                        </a:rPr>
                        <a:t>Cost Of Goods Sold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     397,104,375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baseline="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294071"/>
                          </a:solidFill>
                        </a:rPr>
                        <a:t>Cost Of Goods Sold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     397,104,375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64356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baseline="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revenues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539,897,891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25157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baseline="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>
                          <a:solidFill>
                            <a:srgbClr val="294071"/>
                          </a:solidFill>
                        </a:rPr>
                        <a:t>COGS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74%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baseline="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i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IN" sz="1800" b="0" i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275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DM/COGS</a:t>
                      </a:r>
                      <a:endParaRPr lang="en-US" sz="1800" b="0" i="1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</a:rPr>
                        <a:t>   65.0%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 (DM)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=0.65*74%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DM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3CA070-CE48-4F0C-BC3C-5D4E6D0E3104}"/>
              </a:ext>
            </a:extLst>
          </p:cNvPr>
          <p:cNvCxnSpPr/>
          <p:nvPr/>
        </p:nvCxnSpPr>
        <p:spPr>
          <a:xfrm>
            <a:off x="4404549" y="4839405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EB28AF-AA2D-48CB-9BBE-C3B11819B074}"/>
              </a:ext>
            </a:extLst>
          </p:cNvPr>
          <p:cNvCxnSpPr/>
          <p:nvPr/>
        </p:nvCxnSpPr>
        <p:spPr>
          <a:xfrm>
            <a:off x="4404549" y="3497835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64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FB1E2722-05E5-41F9-A518-4188BBC38235}"/>
              </a:ext>
            </a:extLst>
          </p:cNvPr>
          <p:cNvSpPr/>
          <p:nvPr/>
        </p:nvSpPr>
        <p:spPr>
          <a:xfrm>
            <a:off x="4167187" y="1293091"/>
            <a:ext cx="6400800" cy="2483779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4. Calculate MOH % as follows: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Use Financial and Manufacturing  Information to Calculate Ratios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197E6BA-55ED-489A-AAD8-836940BDE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340140"/>
              </p:ext>
            </p:extLst>
          </p:nvPr>
        </p:nvGraphicFramePr>
        <p:xfrm>
          <a:off x="4267957" y="1718870"/>
          <a:ext cx="62611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COGS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800" b="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 -                 8.3%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DM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-                 48%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MOH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17.7%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BA572-AE69-4C02-A59E-D2D7A986F8EB}"/>
              </a:ext>
            </a:extLst>
          </p:cNvPr>
          <p:cNvCxnSpPr/>
          <p:nvPr/>
        </p:nvCxnSpPr>
        <p:spPr>
          <a:xfrm>
            <a:off x="4407080" y="2788615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41DCEC-92C7-4D0A-AB9E-C5F8F22181ED}"/>
              </a:ext>
            </a:extLst>
          </p:cNvPr>
          <p:cNvSpPr/>
          <p:nvPr/>
        </p:nvSpPr>
        <p:spPr>
          <a:xfrm>
            <a:off x="3453980" y="1981200"/>
            <a:ext cx="4171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294071"/>
                </a:solidFill>
              </a:rPr>
              <a:t>4.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82D40E-9CA0-48B5-B112-00931AF9BC1B}"/>
              </a:ext>
            </a:extLst>
          </p:cNvPr>
          <p:cNvGrpSpPr/>
          <p:nvPr/>
        </p:nvGrpSpPr>
        <p:grpSpPr>
          <a:xfrm>
            <a:off x="424182" y="2410124"/>
            <a:ext cx="2476036" cy="1032103"/>
            <a:chOff x="404315" y="2933700"/>
            <a:chExt cx="2399661" cy="990600"/>
          </a:xfrm>
        </p:grpSpPr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8280604F-A23F-4B48-A9E3-5D60B6486CC8}"/>
                </a:ext>
              </a:extLst>
            </p:cNvPr>
            <p:cNvSpPr/>
            <p:nvPr/>
          </p:nvSpPr>
          <p:spPr>
            <a:xfrm>
              <a:off x="404315" y="2933700"/>
              <a:ext cx="2399661" cy="9906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buClr>
                  <a:srgbClr val="94B6D2">
                    <a:lumMod val="50000"/>
                  </a:srgbClr>
                </a:buClr>
              </a:pPr>
              <a:endParaRPr lang="en-US" dirty="0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2304AEB6-16DB-49A0-B46B-B613151F3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706" y="3273409"/>
              <a:ext cx="2178046" cy="29540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333333"/>
                  </a:solidFill>
                  <a:ea typeface="Lato"/>
                  <a:cs typeface="Arial" panose="020B0604020202020204" pitchFamily="34" charset="0"/>
                </a:rPr>
                <a:t>MOH = COGS - DL - DM</a:t>
              </a:r>
              <a:endParaRPr lang="en-US" altLang="en-US" sz="1400" dirty="0">
                <a:solidFill>
                  <a:srgbClr val="333333"/>
                </a:solidFill>
                <a:ea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724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FB1E2722-05E5-41F9-A518-4188BBC38235}"/>
              </a:ext>
            </a:extLst>
          </p:cNvPr>
          <p:cNvSpPr/>
          <p:nvPr/>
        </p:nvSpPr>
        <p:spPr>
          <a:xfrm>
            <a:off x="4167187" y="1293091"/>
            <a:ext cx="6400800" cy="3583709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5. Calculate Profit Before Tax (PBT) as follows: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Use Financial and Manufacturing  Information to Calculate Ratios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197E6BA-55ED-489A-AAD8-836940BDE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23044"/>
              </p:ext>
            </p:extLst>
          </p:nvPr>
        </p:nvGraphicFramePr>
        <p:xfrm>
          <a:off x="4267957" y="1718870"/>
          <a:ext cx="6261100" cy="2400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5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Total revenues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539,897,891</a:t>
                      </a:r>
                      <a:endParaRPr kumimoji="0" lang="en-US" sz="1800" b="0" i="0" u="none" strike="noStrike" kern="1200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less Total expenditures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-                 480,676,979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Profit Before Tax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=                 59,220,912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IN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0" lang="en-IN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80196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294071"/>
                          </a:solidFill>
                        </a:rPr>
                        <a:t>Profit </a:t>
                      </a:r>
                      <a:r>
                        <a:rPr lang="en-US" altLang="zh-CN" sz="1800" b="0" dirty="0">
                          <a:solidFill>
                            <a:srgbClr val="294071"/>
                          </a:solidFill>
                        </a:rPr>
                        <a:t>Before Tax</a:t>
                      </a:r>
                      <a:endParaRPr lang="en-US" sz="1800" b="0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59,220,912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8351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revenues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539,897,891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1582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>
                          <a:solidFill>
                            <a:srgbClr val="294071"/>
                          </a:solidFill>
                        </a:rPr>
                        <a:t>PBT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604416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BA572-AE69-4C02-A59E-D2D7A986F8EB}"/>
              </a:ext>
            </a:extLst>
          </p:cNvPr>
          <p:cNvCxnSpPr/>
          <p:nvPr/>
        </p:nvCxnSpPr>
        <p:spPr>
          <a:xfrm>
            <a:off x="4509257" y="2479044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41DCEC-92C7-4D0A-AB9E-C5F8F22181ED}"/>
              </a:ext>
            </a:extLst>
          </p:cNvPr>
          <p:cNvSpPr/>
          <p:nvPr/>
        </p:nvSpPr>
        <p:spPr>
          <a:xfrm>
            <a:off x="3453980" y="1981200"/>
            <a:ext cx="4171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294071"/>
                </a:solidFill>
              </a:rPr>
              <a:t>4.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82D40E-9CA0-48B5-B112-00931AF9BC1B}"/>
              </a:ext>
            </a:extLst>
          </p:cNvPr>
          <p:cNvGrpSpPr/>
          <p:nvPr/>
        </p:nvGrpSpPr>
        <p:grpSpPr>
          <a:xfrm>
            <a:off x="424182" y="2410124"/>
            <a:ext cx="2476036" cy="1032103"/>
            <a:chOff x="404315" y="2933700"/>
            <a:chExt cx="2399661" cy="990600"/>
          </a:xfrm>
        </p:grpSpPr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8280604F-A23F-4B48-A9E3-5D60B6486CC8}"/>
                </a:ext>
              </a:extLst>
            </p:cNvPr>
            <p:cNvSpPr/>
            <p:nvPr/>
          </p:nvSpPr>
          <p:spPr>
            <a:xfrm>
              <a:off x="404315" y="2933700"/>
              <a:ext cx="2399661" cy="9906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buClr>
                  <a:srgbClr val="94B6D2">
                    <a:lumMod val="50000"/>
                  </a:srgbClr>
                </a:buClr>
              </a:pPr>
              <a:endParaRPr lang="en-US" dirty="0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2304AEB6-16DB-49A0-B46B-B613151F3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706" y="3066631"/>
              <a:ext cx="2178046" cy="7089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333333"/>
                  </a:solidFill>
                  <a:ea typeface="Lato"/>
                  <a:cs typeface="Arial" panose="020B0604020202020204" pitchFamily="34" charset="0"/>
                </a:rPr>
                <a:t>PBT = (Total revenues –Total expenditures) / Total revenues</a:t>
              </a:r>
              <a:endParaRPr lang="en-US" altLang="en-US" sz="1400" dirty="0">
                <a:solidFill>
                  <a:srgbClr val="333333"/>
                </a:solidFill>
                <a:ea typeface="Lato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C5A040-CAD4-4760-94BA-10A3B1315CE6}"/>
              </a:ext>
            </a:extLst>
          </p:cNvPr>
          <p:cNvCxnSpPr/>
          <p:nvPr/>
        </p:nvCxnSpPr>
        <p:spPr>
          <a:xfrm>
            <a:off x="4430748" y="3813698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FB1E2722-05E5-41F9-A518-4188BBC38235}"/>
              </a:ext>
            </a:extLst>
          </p:cNvPr>
          <p:cNvSpPr/>
          <p:nvPr/>
        </p:nvSpPr>
        <p:spPr>
          <a:xfrm>
            <a:off x="4167187" y="1293092"/>
            <a:ext cx="6400800" cy="2299854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6. GSA &amp; Other Expenses as a below formula: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Use Financial and Manufacturing  Information to Calculate Ratios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197E6BA-55ED-489A-AAD8-836940BDE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94935"/>
              </p:ext>
            </p:extLst>
          </p:nvPr>
        </p:nvGraphicFramePr>
        <p:xfrm>
          <a:off x="4267957" y="1718870"/>
          <a:ext cx="62611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5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COGS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-             74%               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PBT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-             11%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16721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GSA &amp; Other Expenses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BA572-AE69-4C02-A59E-D2D7A986F8EB}"/>
              </a:ext>
            </a:extLst>
          </p:cNvPr>
          <p:cNvCxnSpPr/>
          <p:nvPr/>
        </p:nvCxnSpPr>
        <p:spPr>
          <a:xfrm>
            <a:off x="4426129" y="2785655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41DCEC-92C7-4D0A-AB9E-C5F8F22181ED}"/>
              </a:ext>
            </a:extLst>
          </p:cNvPr>
          <p:cNvSpPr/>
          <p:nvPr/>
        </p:nvSpPr>
        <p:spPr>
          <a:xfrm>
            <a:off x="3453980" y="1981200"/>
            <a:ext cx="4171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294071"/>
                </a:solidFill>
              </a:rPr>
              <a:t>4.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82D40E-9CA0-48B5-B112-00931AF9BC1B}"/>
              </a:ext>
            </a:extLst>
          </p:cNvPr>
          <p:cNvGrpSpPr/>
          <p:nvPr/>
        </p:nvGrpSpPr>
        <p:grpSpPr>
          <a:xfrm>
            <a:off x="424182" y="2410124"/>
            <a:ext cx="2476036" cy="1032103"/>
            <a:chOff x="404315" y="2933700"/>
            <a:chExt cx="2399661" cy="990600"/>
          </a:xfrm>
        </p:grpSpPr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8280604F-A23F-4B48-A9E3-5D60B6486CC8}"/>
                </a:ext>
              </a:extLst>
            </p:cNvPr>
            <p:cNvSpPr/>
            <p:nvPr/>
          </p:nvSpPr>
          <p:spPr>
            <a:xfrm>
              <a:off x="404315" y="2933700"/>
              <a:ext cx="2399661" cy="9906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buClr>
                  <a:srgbClr val="94B6D2">
                    <a:lumMod val="50000"/>
                  </a:srgbClr>
                </a:buClr>
              </a:pPr>
              <a:endParaRPr lang="en-US" dirty="0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2304AEB6-16DB-49A0-B46B-B613151F3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706" y="3170021"/>
              <a:ext cx="2178046" cy="5021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333333"/>
                  </a:solidFill>
                  <a:ea typeface="Lato"/>
                  <a:cs typeface="Arial" panose="020B0604020202020204" pitchFamily="34" charset="0"/>
                </a:rPr>
                <a:t>GSA &amp; Other Expense= 100-COGS-PBT</a:t>
              </a:r>
              <a:endParaRPr lang="en-US" altLang="en-US" sz="1400" dirty="0">
                <a:solidFill>
                  <a:srgbClr val="333333"/>
                </a:solidFill>
                <a:ea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51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9" dirty="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2336109" y="1508937"/>
            <a:ext cx="7962122" cy="41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29" b="1" u="sng" dirty="0">
                <a:solidFill>
                  <a:srgbClr val="294071"/>
                </a:solidFill>
              </a:rPr>
              <a:t>Industry cost profile for “</a:t>
            </a:r>
            <a:r>
              <a:rPr lang="en-IN" sz="2129" b="1" u="sng" dirty="0">
                <a:solidFill>
                  <a:srgbClr val="294071"/>
                </a:solidFill>
              </a:rPr>
              <a:t>Plastics Product Manufacturing”</a:t>
            </a:r>
            <a:endParaRPr lang="en-US" sz="2129" b="1" u="sng" dirty="0">
              <a:solidFill>
                <a:srgbClr val="294071"/>
              </a:solidFill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AB18AF89-54EE-4A93-A0BF-7881A12918E3}"/>
              </a:ext>
            </a:extLst>
          </p:cNvPr>
          <p:cNvSpPr/>
          <p:nvPr/>
        </p:nvSpPr>
        <p:spPr>
          <a:xfrm>
            <a:off x="1905000" y="2353541"/>
            <a:ext cx="8382000" cy="2951115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E630350-DB97-4998-9D7E-8E570F3A0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565509"/>
              </p:ext>
            </p:extLst>
          </p:nvPr>
        </p:nvGraphicFramePr>
        <p:xfrm>
          <a:off x="2133600" y="2582141"/>
          <a:ext cx="7207249" cy="254127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Material (DM)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b="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Labor (DL)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Manufacturing Overhead (MOH)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17.7%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GSA &amp; Other </a:t>
                      </a:r>
                      <a:r>
                        <a:rPr kumimoji="0" lang="en-US" sz="16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Expenses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Profit Before Tax (PBT)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Total Sales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ight Brace 14">
            <a:extLst>
              <a:ext uri="{FF2B5EF4-FFF2-40B4-BE49-F238E27FC236}">
                <a16:creationId xmlns:a16="http://schemas.microsoft.com/office/drawing/2014/main" id="{CFE0C0A4-CAA3-4ABC-9B11-DD1A8182C36E}"/>
              </a:ext>
            </a:extLst>
          </p:cNvPr>
          <p:cNvSpPr/>
          <p:nvPr/>
        </p:nvSpPr>
        <p:spPr>
          <a:xfrm>
            <a:off x="6719170" y="2949747"/>
            <a:ext cx="278893" cy="827262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50877E-A994-493D-BF39-D33547EF66B1}"/>
              </a:ext>
            </a:extLst>
          </p:cNvPr>
          <p:cNvCxnSpPr/>
          <p:nvPr/>
        </p:nvCxnSpPr>
        <p:spPr>
          <a:xfrm>
            <a:off x="2286000" y="3877541"/>
            <a:ext cx="4495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3F6B3A-402B-4EA0-8FFA-208128D8B12C}"/>
              </a:ext>
            </a:extLst>
          </p:cNvPr>
          <p:cNvCxnSpPr/>
          <p:nvPr/>
        </p:nvCxnSpPr>
        <p:spPr>
          <a:xfrm>
            <a:off x="2286000" y="4791941"/>
            <a:ext cx="4495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4C02B908-9D2C-48BB-AA1A-2EB0C733B4C2}"/>
              </a:ext>
            </a:extLst>
          </p:cNvPr>
          <p:cNvSpPr/>
          <p:nvPr/>
        </p:nvSpPr>
        <p:spPr>
          <a:xfrm>
            <a:off x="6746291" y="3915562"/>
            <a:ext cx="243383" cy="82726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C2DBD0-9145-4761-B517-F31499B89E15}"/>
              </a:ext>
            </a:extLst>
          </p:cNvPr>
          <p:cNvSpPr/>
          <p:nvPr/>
        </p:nvSpPr>
        <p:spPr>
          <a:xfrm>
            <a:off x="6746291" y="2867548"/>
            <a:ext cx="3453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294071"/>
                </a:solidFill>
              </a:rPr>
              <a:t>Manufacturing data</a:t>
            </a:r>
          </a:p>
          <a:p>
            <a:pPr algn="ctr"/>
            <a:r>
              <a:rPr lang="en-US" sz="1600" dirty="0">
                <a:solidFill>
                  <a:srgbClr val="294071"/>
                </a:solidFill>
              </a:rPr>
              <a:t>Source Republic of China (Taiwan)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6656E5-C1E8-4E8F-AE0F-BBC270356BA4}"/>
              </a:ext>
            </a:extLst>
          </p:cNvPr>
          <p:cNvSpPr txBox="1"/>
          <p:nvPr/>
        </p:nvSpPr>
        <p:spPr>
          <a:xfrm>
            <a:off x="6970039" y="3969144"/>
            <a:ext cx="2819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94071"/>
                </a:solidFill>
              </a:rPr>
              <a:t>Financial data</a:t>
            </a:r>
          </a:p>
          <a:p>
            <a:pPr algn="ctr"/>
            <a:r>
              <a:rPr lang="en-US" sz="1600" dirty="0">
                <a:solidFill>
                  <a:srgbClr val="294071"/>
                </a:solidFill>
              </a:rPr>
              <a:t>Source:  Republic of China (Taiwan)</a:t>
            </a:r>
            <a:endParaRPr lang="en-IN" sz="1600" dirty="0">
              <a:solidFill>
                <a:srgbClr val="29407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Taiwan Government manufacturing  &amp;  financial statistics are found at: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1F80A169-2A4D-4551-A1D9-A1DAC68C1333}"/>
              </a:ext>
            </a:extLst>
          </p:cNvPr>
          <p:cNvSpPr/>
          <p:nvPr/>
        </p:nvSpPr>
        <p:spPr>
          <a:xfrm>
            <a:off x="404315" y="2933700"/>
            <a:ext cx="2399661" cy="990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5E6AC6B8-1459-4892-A38E-407186226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97" y="3070208"/>
            <a:ext cx="140301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Lato"/>
                <a:cs typeface="Arial" panose="020B0604020202020204" pitchFamily="34" charset="0"/>
              </a:rPr>
              <a:t>eng.stat.gov.tw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ea typeface="La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2E81DA27-3C40-46E8-9EC0-9379EBAAC57D}"/>
              </a:ext>
            </a:extLst>
          </p:cNvPr>
          <p:cNvSpPr/>
          <p:nvPr/>
        </p:nvSpPr>
        <p:spPr>
          <a:xfrm>
            <a:off x="3529013" y="1771650"/>
            <a:ext cx="83820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2C3D468-7AE9-48E9-A858-9585207EB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362935"/>
              </p:ext>
            </p:extLst>
          </p:nvPr>
        </p:nvGraphicFramePr>
        <p:xfrm>
          <a:off x="3757613" y="2000250"/>
          <a:ext cx="7207249" cy="285750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</a:t>
                      </a:r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GSA &amp; Other </a:t>
                      </a:r>
                      <a:r>
                        <a:rPr kumimoji="0" lang="en-US" sz="16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Right Brace 23">
            <a:extLst>
              <a:ext uri="{FF2B5EF4-FFF2-40B4-BE49-F238E27FC236}">
                <a16:creationId xmlns:a16="http://schemas.microsoft.com/office/drawing/2014/main" id="{5A5433E4-F486-4F34-ABF1-D38D00ED228A}"/>
              </a:ext>
            </a:extLst>
          </p:cNvPr>
          <p:cNvSpPr/>
          <p:nvPr/>
        </p:nvSpPr>
        <p:spPr>
          <a:xfrm>
            <a:off x="8343183" y="2367856"/>
            <a:ext cx="278893" cy="827262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D8C25B-D942-4496-8473-9B5A05527DE4}"/>
              </a:ext>
            </a:extLst>
          </p:cNvPr>
          <p:cNvCxnSpPr/>
          <p:nvPr/>
        </p:nvCxnSpPr>
        <p:spPr>
          <a:xfrm>
            <a:off x="3910013" y="3295650"/>
            <a:ext cx="4495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B331DD-374F-4471-87D7-3FA974B1FD5C}"/>
              </a:ext>
            </a:extLst>
          </p:cNvPr>
          <p:cNvCxnSpPr/>
          <p:nvPr/>
        </p:nvCxnSpPr>
        <p:spPr>
          <a:xfrm>
            <a:off x="3910013" y="4210050"/>
            <a:ext cx="4495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F9581B0C-14A6-4760-9FE5-DB323F4A002B}"/>
              </a:ext>
            </a:extLst>
          </p:cNvPr>
          <p:cNvSpPr/>
          <p:nvPr/>
        </p:nvSpPr>
        <p:spPr>
          <a:xfrm>
            <a:off x="8370304" y="3333671"/>
            <a:ext cx="243383" cy="82726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8BD18B-BAB3-4470-B946-1970C5B69E85}"/>
              </a:ext>
            </a:extLst>
          </p:cNvPr>
          <p:cNvSpPr/>
          <p:nvPr/>
        </p:nvSpPr>
        <p:spPr>
          <a:xfrm>
            <a:off x="8370304" y="2285657"/>
            <a:ext cx="34534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294071"/>
                </a:solidFill>
              </a:rPr>
              <a:t>Manufacturing data</a:t>
            </a:r>
          </a:p>
          <a:p>
            <a:pPr algn="ctr"/>
            <a:r>
              <a:rPr lang="en-US" sz="1600" dirty="0">
                <a:solidFill>
                  <a:srgbClr val="294071"/>
                </a:solidFill>
              </a:rPr>
              <a:t>Source: National Statistics </a:t>
            </a:r>
          </a:p>
          <a:p>
            <a:pPr algn="ctr"/>
            <a:r>
              <a:rPr lang="en-US" sz="1600" dirty="0">
                <a:solidFill>
                  <a:srgbClr val="294071"/>
                </a:solidFill>
              </a:rPr>
              <a:t>Republic of China (Taiwan)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0ADA51-BE8A-4C18-81D0-C5976F53E838}"/>
              </a:ext>
            </a:extLst>
          </p:cNvPr>
          <p:cNvSpPr txBox="1"/>
          <p:nvPr/>
        </p:nvSpPr>
        <p:spPr>
          <a:xfrm>
            <a:off x="8594052" y="3387253"/>
            <a:ext cx="2819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94071"/>
                </a:solidFill>
              </a:rPr>
              <a:t>Financial data</a:t>
            </a:r>
          </a:p>
          <a:p>
            <a:pPr algn="ctr"/>
            <a:r>
              <a:rPr lang="en-US" sz="1600" dirty="0">
                <a:solidFill>
                  <a:srgbClr val="294071"/>
                </a:solidFill>
              </a:rPr>
              <a:t>Source: National  Statistics Republic of  China (Taiwan)</a:t>
            </a:r>
            <a:endParaRPr lang="en-IN" sz="1600" dirty="0">
              <a:solidFill>
                <a:srgbClr val="29407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Identify Data Sources for Financial and Manufacturing Information Related to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4A9513A0-EABC-4414-8ABC-71A96BE59C77}"/>
              </a:ext>
            </a:extLst>
          </p:cNvPr>
          <p:cNvSpPr/>
          <p:nvPr/>
        </p:nvSpPr>
        <p:spPr>
          <a:xfrm>
            <a:off x="3910013" y="5486057"/>
            <a:ext cx="7854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*You will use the data sources to express DM, DL, MOH, COGS, GSA &amp; Other Expenses and PBT as ratios, in the form of percentages  of Total  Sales. Note: Use financial reports of companies  (Income Statement  or Profit/Loss  Account) as an additional source of Financial data</a:t>
            </a:r>
          </a:p>
        </p:txBody>
      </p:sp>
    </p:spTree>
    <p:extLst>
      <p:ext uri="{BB962C8B-B14F-4D97-AF65-F5344CB8AC3E}">
        <p14:creationId xmlns:p14="http://schemas.microsoft.com/office/powerpoint/2010/main" val="224772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1. Go to:</a:t>
            </a: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2. </a:t>
            </a:r>
            <a:r>
              <a:rPr lang="en-US" sz="1600" dirty="0">
                <a:solidFill>
                  <a:schemeClr val="bg1"/>
                </a:solidFill>
              </a:rPr>
              <a:t>On the left menu, click on “Industry, Commerce and Service Census” and then on “Statistical Tables”</a:t>
            </a:r>
            <a:endParaRPr lang="en-IN" sz="16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FD3A6E-6CA7-4223-BABC-94ED52FEC31B}"/>
              </a:ext>
            </a:extLst>
          </p:cNvPr>
          <p:cNvGrpSpPr/>
          <p:nvPr/>
        </p:nvGrpSpPr>
        <p:grpSpPr>
          <a:xfrm>
            <a:off x="404315" y="2086411"/>
            <a:ext cx="2399661" cy="990600"/>
            <a:chOff x="404315" y="2933700"/>
            <a:chExt cx="2399661" cy="990600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1F80A169-2A4D-4551-A1D9-A1DAC68C1333}"/>
                </a:ext>
              </a:extLst>
            </p:cNvPr>
            <p:cNvSpPr/>
            <p:nvPr/>
          </p:nvSpPr>
          <p:spPr>
            <a:xfrm>
              <a:off x="404315" y="2933700"/>
              <a:ext cx="2399661" cy="990600"/>
            </a:xfrm>
            <a:prstGeom prst="round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buClr>
                  <a:srgbClr val="94B6D2">
                    <a:lumMod val="50000"/>
                  </a:srgbClr>
                </a:buClr>
              </a:pPr>
              <a:endParaRPr lang="en-US" dirty="0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5E6AC6B8-1459-4892-A38E-407186226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897" y="3070208"/>
              <a:ext cx="1403013" cy="5539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ea typeface="Lato"/>
                  <a:cs typeface="Arial" panose="020B0604020202020204" pitchFamily="34" charset="0"/>
                  <a:hlinkClick r:id="rId2"/>
                </a:rPr>
                <a:t>eng.stat.gov.tw</a:t>
              </a:r>
              <a:endPara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Lato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Obtain the Data for Manufacturing  and Financial Information Related to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BDD7ED-8475-46EB-A4FE-1004779F9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3506" b="9101"/>
          <a:stretch/>
        </p:blipFill>
        <p:spPr>
          <a:xfrm>
            <a:off x="3785419" y="1337282"/>
            <a:ext cx="7395152" cy="49062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760EEF-2442-40BA-A3F5-A22229A9A31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831690" y="4178710"/>
            <a:ext cx="1065042" cy="45047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5C1AF0-5645-4CE5-BBE7-7266C412DD76}"/>
              </a:ext>
            </a:extLst>
          </p:cNvPr>
          <p:cNvSpPr/>
          <p:nvPr/>
        </p:nvSpPr>
        <p:spPr>
          <a:xfrm>
            <a:off x="3896732" y="4503354"/>
            <a:ext cx="1426129" cy="2516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31C6256-D4C0-47A2-BA8F-52249A657458}"/>
              </a:ext>
            </a:extLst>
          </p:cNvPr>
          <p:cNvSpPr/>
          <p:nvPr/>
        </p:nvSpPr>
        <p:spPr>
          <a:xfrm>
            <a:off x="5317582" y="4992984"/>
            <a:ext cx="1426129" cy="2516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2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B57318-CB5E-43AD-96AF-FA777F1B6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107" y="4286949"/>
            <a:ext cx="7845293" cy="15110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60ADD5-5DCE-4EEA-B6A0-3A06905E4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64" y="1436568"/>
            <a:ext cx="7852094" cy="27216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3. Click on the latest year Statistical  Tables (or the year of interest)</a:t>
            </a: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4. </a:t>
            </a:r>
            <a:r>
              <a:rPr lang="en-US" sz="1600" dirty="0">
                <a:solidFill>
                  <a:schemeClr val="bg1"/>
                </a:solidFill>
              </a:rPr>
              <a:t>Download the Excel file for “Operation Status of Enterprise Units of All Industries, by Industry Group” file.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Obtain the Data for Manufacturing  and Financial Information Related to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760EEF-2442-40BA-A3F5-A22229A9A31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632833" y="2052551"/>
            <a:ext cx="1211086" cy="12579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5C1AF0-5645-4CE5-BBE7-7266C412DD76}"/>
              </a:ext>
            </a:extLst>
          </p:cNvPr>
          <p:cNvSpPr/>
          <p:nvPr/>
        </p:nvSpPr>
        <p:spPr>
          <a:xfrm>
            <a:off x="3843919" y="2042718"/>
            <a:ext cx="1592512" cy="2712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31C6256-D4C0-47A2-BA8F-52249A657458}"/>
              </a:ext>
            </a:extLst>
          </p:cNvPr>
          <p:cNvSpPr/>
          <p:nvPr/>
        </p:nvSpPr>
        <p:spPr>
          <a:xfrm>
            <a:off x="3863585" y="5490460"/>
            <a:ext cx="7540723" cy="2864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35ADDA-08C7-4F37-AF28-51A0C72CB8FE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2576052" y="4866968"/>
            <a:ext cx="1287533" cy="76671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16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391D14-7F8D-4BE9-AD24-AD12A4CF8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27" y="2107734"/>
            <a:ext cx="7994092" cy="281730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Locate  the industry of interest in the different worksheets of  the excel file.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E.g.-“Manufacture of Plastic Products” from worksheet “2”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Locate  &amp; record the following values:</a:t>
            </a:r>
          </a:p>
          <a:p>
            <a:pPr marL="457200" lvl="2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-Total revenues</a:t>
            </a:r>
          </a:p>
          <a:p>
            <a:pPr marL="457200" lvl="2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-Total expenditures</a:t>
            </a:r>
          </a:p>
          <a:p>
            <a:pPr marL="457200" lvl="2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-Expenditures of labor compensation</a:t>
            </a:r>
          </a:p>
          <a:p>
            <a:pPr marL="457200" lvl="2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-Gross value of production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Obtain the Data for Manufacturing  and Financial Information Related to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76BC88E-91D7-4384-BF03-4529DAFBC20A}"/>
              </a:ext>
            </a:extLst>
          </p:cNvPr>
          <p:cNvSpPr/>
          <p:nvPr/>
        </p:nvSpPr>
        <p:spPr>
          <a:xfrm>
            <a:off x="3633728" y="4705673"/>
            <a:ext cx="761292" cy="219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82DBE99-5B4B-4C4E-B7B5-926DC41D916F}"/>
              </a:ext>
            </a:extLst>
          </p:cNvPr>
          <p:cNvSpPr/>
          <p:nvPr/>
        </p:nvSpPr>
        <p:spPr>
          <a:xfrm>
            <a:off x="7348036" y="4705673"/>
            <a:ext cx="761292" cy="219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98A87A-5286-41FB-84C9-A6C5EBD12893}"/>
              </a:ext>
            </a:extLst>
          </p:cNvPr>
          <p:cNvSpPr/>
          <p:nvPr/>
        </p:nvSpPr>
        <p:spPr>
          <a:xfrm>
            <a:off x="9351359" y="4705672"/>
            <a:ext cx="1827918" cy="219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7A5AC8-C62F-498F-968D-260409E54504}"/>
              </a:ext>
            </a:extLst>
          </p:cNvPr>
          <p:cNvCxnSpPr>
            <a:cxnSpLocks/>
          </p:cNvCxnSpPr>
          <p:nvPr/>
        </p:nvCxnSpPr>
        <p:spPr>
          <a:xfrm flipH="1">
            <a:off x="8177981" y="4788805"/>
            <a:ext cx="1173378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0BC81C8-D05D-4419-9888-415FC0E642F1}"/>
              </a:ext>
            </a:extLst>
          </p:cNvPr>
          <p:cNvSpPr/>
          <p:nvPr/>
        </p:nvSpPr>
        <p:spPr>
          <a:xfrm>
            <a:off x="5187751" y="4705672"/>
            <a:ext cx="1583661" cy="219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92850D9-46E7-4F11-928C-D23CAC9B1B11}"/>
              </a:ext>
            </a:extLst>
          </p:cNvPr>
          <p:cNvSpPr/>
          <p:nvPr/>
        </p:nvSpPr>
        <p:spPr>
          <a:xfrm>
            <a:off x="5116113" y="2736624"/>
            <a:ext cx="1655299" cy="13185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8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Use the  USA “Annual Survey of Manufacturers” data to obtain Production Worker Annual Wages  as a percentage of  Annual Payroll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See the ICP procedure for USA for steps to locate values for:</a:t>
            </a:r>
          </a:p>
          <a:p>
            <a:pPr marL="457200" lvl="2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-Annual Payroll</a:t>
            </a:r>
          </a:p>
          <a:p>
            <a:pPr marL="457200" lvl="2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-Production Worker Annual Wages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Obtain the Data for Manufacturing  and Financial Information Related to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7A541B30-C58A-4B92-94A8-454616CB948F}"/>
              </a:ext>
            </a:extLst>
          </p:cNvPr>
          <p:cNvSpPr/>
          <p:nvPr/>
        </p:nvSpPr>
        <p:spPr>
          <a:xfrm>
            <a:off x="597263" y="5093865"/>
            <a:ext cx="1961380" cy="392535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>
                <a:solidFill>
                  <a:schemeClr val="tx1"/>
                </a:solidFill>
              </a:rPr>
              <a:t>ICP USA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" name="Content Placeholder 3" descr="Stacked List" title="SmartArt">
            <a:extLst>
              <a:ext uri="{FF2B5EF4-FFF2-40B4-BE49-F238E27FC236}">
                <a16:creationId xmlns:a16="http://schemas.microsoft.com/office/drawing/2014/main" id="{67C09846-B352-4DA7-9489-A849C79821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31766" y="1667660"/>
          <a:ext cx="8229600" cy="381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102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2E7BA8-CCF2-4B5C-81C7-3BCC8428E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601"/>
          <a:stretch/>
        </p:blipFill>
        <p:spPr>
          <a:xfrm>
            <a:off x="3608121" y="1877617"/>
            <a:ext cx="7803572" cy="16129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8EF335-72B2-441F-B1CF-6C0531676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48"/>
          <a:stretch/>
        </p:blipFill>
        <p:spPr>
          <a:xfrm>
            <a:off x="3599809" y="3746283"/>
            <a:ext cx="4110885" cy="1612983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For the “All other plastics product manufacturing-NAICS 326199” 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-Annual Payroll 17,287,408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-Production workers annual wages 10,813,972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b="1" dirty="0">
                <a:solidFill>
                  <a:schemeClr val="bg1"/>
                </a:solidFill>
              </a:rPr>
              <a:t>Production Worker Annual Wages/  Annual Payroll </a:t>
            </a:r>
            <a:r>
              <a:rPr lang="en-US" sz="1600" dirty="0">
                <a:solidFill>
                  <a:schemeClr val="bg1"/>
                </a:solidFill>
              </a:rPr>
              <a:t>is  63%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Obtain the Data for Manufacturing  and Financial Information Related to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3772CA-EE78-480E-87D1-6525CD1521CD}"/>
              </a:ext>
            </a:extLst>
          </p:cNvPr>
          <p:cNvCxnSpPr>
            <a:cxnSpLocks/>
          </p:cNvCxnSpPr>
          <p:nvPr/>
        </p:nvCxnSpPr>
        <p:spPr>
          <a:xfrm>
            <a:off x="1879375" y="2672412"/>
            <a:ext cx="1805934" cy="495661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150DEB-07EB-46D4-93DC-CE8057E8A34E}"/>
              </a:ext>
            </a:extLst>
          </p:cNvPr>
          <p:cNvSpPr/>
          <p:nvPr/>
        </p:nvSpPr>
        <p:spPr>
          <a:xfrm>
            <a:off x="5244037" y="3204071"/>
            <a:ext cx="1160439" cy="203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AC3A3B2-F25D-4436-86A9-DBA433416D3A}"/>
              </a:ext>
            </a:extLst>
          </p:cNvPr>
          <p:cNvSpPr/>
          <p:nvPr/>
        </p:nvSpPr>
        <p:spPr>
          <a:xfrm>
            <a:off x="10509160" y="3204071"/>
            <a:ext cx="832638" cy="203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424294-4572-4087-B515-BFD95FDFE04F}"/>
              </a:ext>
            </a:extLst>
          </p:cNvPr>
          <p:cNvCxnSpPr>
            <a:cxnSpLocks/>
          </p:cNvCxnSpPr>
          <p:nvPr/>
        </p:nvCxnSpPr>
        <p:spPr>
          <a:xfrm>
            <a:off x="2478088" y="3298536"/>
            <a:ext cx="3177163" cy="179532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0626CF-4C74-44D2-B98C-164816B6C860}"/>
              </a:ext>
            </a:extLst>
          </p:cNvPr>
          <p:cNvSpPr/>
          <p:nvPr/>
        </p:nvSpPr>
        <p:spPr>
          <a:xfrm>
            <a:off x="5824256" y="5093865"/>
            <a:ext cx="2047131" cy="219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F8C5D4FF-325F-46FB-A699-DBEAA58B6D77}"/>
              </a:ext>
            </a:extLst>
          </p:cNvPr>
          <p:cNvSpPr/>
          <p:nvPr/>
        </p:nvSpPr>
        <p:spPr>
          <a:xfrm>
            <a:off x="574543" y="5093865"/>
            <a:ext cx="1961380" cy="392535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>
                <a:solidFill>
                  <a:schemeClr val="tx1"/>
                </a:solidFill>
              </a:rPr>
              <a:t>ICP USA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0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4DB4C-E60A-4942-923F-A2F5CD49C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795" y="1136299"/>
            <a:ext cx="7937478" cy="2746142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5AE694AB-C119-4AD0-B980-952198611557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Obtain the Data for Manufacturing  and Financial Information Related to Industry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799DCF-EF73-4297-B5D3-B8C0AA9E7C91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DF260A86-CE7A-4780-893A-A7D0340D3B6D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A5743791-62F3-4E3B-895C-E66369CBD403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7FEE3619-4606-46AE-B623-9E7EC2D9ECA1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Using the DM-to-COGS ratio from Korean ICP as an estimate for Taiwan.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See the ICP procedure for Korea for steps to locate values for:</a:t>
            </a:r>
          </a:p>
          <a:p>
            <a:pPr marL="457200" lvl="2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-Material costs</a:t>
            </a:r>
          </a:p>
          <a:p>
            <a:pPr marL="457200" lvl="2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-Cost of goods manufactured</a:t>
            </a: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A1F0228B-21CD-4710-9CC2-9BE96E21798D}"/>
              </a:ext>
            </a:extLst>
          </p:cNvPr>
          <p:cNvSpPr/>
          <p:nvPr/>
        </p:nvSpPr>
        <p:spPr>
          <a:xfrm>
            <a:off x="597263" y="5093865"/>
            <a:ext cx="1961380" cy="392535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tx1"/>
                </a:solidFill>
              </a:rPr>
              <a:t>ICP Korea</a:t>
            </a:r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AF9CBAF9-3D76-42B0-A5F0-3477525B2D74}"/>
              </a:ext>
            </a:extLst>
          </p:cNvPr>
          <p:cNvSpPr/>
          <p:nvPr/>
        </p:nvSpPr>
        <p:spPr>
          <a:xfrm>
            <a:off x="378122" y="2388228"/>
            <a:ext cx="2399661" cy="570793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23B5C4-814F-4A38-9759-E5DEFC69525F}"/>
              </a:ext>
            </a:extLst>
          </p:cNvPr>
          <p:cNvSpPr/>
          <p:nvPr/>
        </p:nvSpPr>
        <p:spPr>
          <a:xfrm>
            <a:off x="844352" y="2507797"/>
            <a:ext cx="1327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ecos.bok.or.kr/</a:t>
            </a:r>
            <a:endParaRPr lang="en-US" sz="14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DB03E7D-D415-434B-B21B-BAFB981684D2}"/>
              </a:ext>
            </a:extLst>
          </p:cNvPr>
          <p:cNvSpPr/>
          <p:nvPr/>
        </p:nvSpPr>
        <p:spPr>
          <a:xfrm>
            <a:off x="7022231" y="3365310"/>
            <a:ext cx="1065382" cy="4853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016B3B-F3E9-43EF-92ED-196C61543EE2}"/>
              </a:ext>
            </a:extLst>
          </p:cNvPr>
          <p:cNvSpPr/>
          <p:nvPr/>
        </p:nvSpPr>
        <p:spPr>
          <a:xfrm>
            <a:off x="10360832" y="3365310"/>
            <a:ext cx="1065382" cy="4853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67BF6D-CCC2-408E-8D58-E1D89DA38158}"/>
              </a:ext>
            </a:extLst>
          </p:cNvPr>
          <p:cNvSpPr/>
          <p:nvPr/>
        </p:nvSpPr>
        <p:spPr>
          <a:xfrm>
            <a:off x="4089243" y="4538044"/>
            <a:ext cx="6163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/>
              <a:t>Direct Material/Cost of Goods Sold = 23,075,290/35,668,144 = 65% </a:t>
            </a:r>
          </a:p>
        </p:txBody>
      </p:sp>
    </p:spTree>
    <p:extLst>
      <p:ext uri="{BB962C8B-B14F-4D97-AF65-F5344CB8AC3E}">
        <p14:creationId xmlns:p14="http://schemas.microsoft.com/office/powerpoint/2010/main" val="351047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FB1E2722-05E5-41F9-A518-4188BBC38235}"/>
              </a:ext>
            </a:extLst>
          </p:cNvPr>
          <p:cNvSpPr/>
          <p:nvPr/>
        </p:nvSpPr>
        <p:spPr>
          <a:xfrm>
            <a:off x="4195584" y="2162310"/>
            <a:ext cx="6400800" cy="232641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In Taiwan,  follow  6 steps to find DM, DL,MOH,COGS,  GSA &amp; PBT.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1. Calculate Direct Labor</a:t>
            </a: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Use Financial and Manufacturing  Information to Calculate Ratios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197E6BA-55ED-489A-AAD8-836940BDE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78864"/>
              </p:ext>
            </p:extLst>
          </p:nvPr>
        </p:nvGraphicFramePr>
        <p:xfrm>
          <a:off x="4296354" y="2588088"/>
          <a:ext cx="6261100" cy="1861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Expenditures  of labor compensation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71,264,058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DL/TL (from USA data)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63%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revenues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539,897,891</a:t>
                      </a:r>
                      <a:endParaRPr kumimoji="0" lang="en-US" sz="1800" b="0" i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IN" sz="1800" b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dirty="0">
                          <a:solidFill>
                            <a:srgbClr val="294071"/>
                          </a:solidFill>
                        </a:rPr>
                        <a:t>Direct Labor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8.3%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057067-5917-4962-B869-7F1258698969}"/>
              </a:ext>
            </a:extLst>
          </p:cNvPr>
          <p:cNvCxnSpPr/>
          <p:nvPr/>
        </p:nvCxnSpPr>
        <p:spPr>
          <a:xfrm>
            <a:off x="4464729" y="4098354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41DCEC-92C7-4D0A-AB9E-C5F8F22181ED}"/>
              </a:ext>
            </a:extLst>
          </p:cNvPr>
          <p:cNvSpPr/>
          <p:nvPr/>
        </p:nvSpPr>
        <p:spPr>
          <a:xfrm>
            <a:off x="3453980" y="1981200"/>
            <a:ext cx="4171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294071"/>
                </a:solidFill>
              </a:rPr>
              <a:t>1.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D43B4-7175-4208-9669-9C35DAE25519}"/>
              </a:ext>
            </a:extLst>
          </p:cNvPr>
          <p:cNvSpPr txBox="1"/>
          <p:nvPr/>
        </p:nvSpPr>
        <p:spPr>
          <a:xfrm>
            <a:off x="7049762" y="3671622"/>
            <a:ext cx="35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4071"/>
                </a:solidFill>
                <a:latin typeface="Cambria" panose="02040503050406030204" pitchFamily="18" charset="0"/>
              </a:rPr>
              <a:t>=0.63*(</a:t>
            </a:r>
            <a:r>
              <a:rPr lang="en-US" dirty="0">
                <a:solidFill>
                  <a:srgbClr val="294071"/>
                </a:solidFill>
              </a:rPr>
              <a:t>71,264,058</a:t>
            </a:r>
            <a:r>
              <a:rPr lang="en-US" dirty="0">
                <a:solidFill>
                  <a:srgbClr val="294071"/>
                </a:solidFill>
                <a:latin typeface="Cambria" panose="02040503050406030204" pitchFamily="18" charset="0"/>
              </a:rPr>
              <a:t>/</a:t>
            </a:r>
            <a:r>
              <a:rPr lang="en-US" dirty="0">
                <a:solidFill>
                  <a:srgbClr val="294071"/>
                </a:solidFill>
              </a:rPr>
              <a:t>539,897,891</a:t>
            </a:r>
            <a:r>
              <a:rPr lang="en-US" dirty="0"/>
              <a:t>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A42A3A-2859-4289-8764-F9865E89D329}"/>
              </a:ext>
            </a:extLst>
          </p:cNvPr>
          <p:cNvGrpSpPr/>
          <p:nvPr/>
        </p:nvGrpSpPr>
        <p:grpSpPr>
          <a:xfrm>
            <a:off x="452272" y="2872613"/>
            <a:ext cx="2476036" cy="746888"/>
            <a:chOff x="404315" y="2928881"/>
            <a:chExt cx="2399661" cy="995419"/>
          </a:xfrm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F290C1BD-5538-47CF-95F3-89CC8797EB10}"/>
                </a:ext>
              </a:extLst>
            </p:cNvPr>
            <p:cNvSpPr/>
            <p:nvPr/>
          </p:nvSpPr>
          <p:spPr>
            <a:xfrm>
              <a:off x="404315" y="2933700"/>
              <a:ext cx="2399661" cy="9906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buClr>
                  <a:srgbClr val="94B6D2">
                    <a:lumMod val="50000"/>
                  </a:srgbClr>
                </a:buClr>
              </a:pPr>
              <a:endParaRPr lang="en-US" dirty="0"/>
            </a:p>
          </p:txBody>
        </p:sp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F4364ACC-BB15-413F-9056-9F0391A7A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706" y="2928881"/>
              <a:ext cx="2178046" cy="9844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333333"/>
                  </a:solidFill>
                  <a:ea typeface="Lato"/>
                </a:rPr>
                <a:t>DL= (Expenditures of labor compensation x 63%) / Total revenues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200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D06251D-F16E-4382-BF84-E151F1F19326}" vid="{94A72E2E-0162-4A45-AB0D-0C4DFBF3F9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1AF9F3-25DC-43DD-B031-D5F02D02CF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B7BF89-0E2A-4FE8-A4DB-938ED01D30E8}">
  <ds:schemaRefs>
    <ds:schemaRef ds:uri="http://schemas.microsoft.com/office/2006/documentManagement/types"/>
    <ds:schemaRef ds:uri="ff8bcfcb-4344-44cf-9f08-daa529b9a53e"/>
    <ds:schemaRef ds:uri="http://purl.org/dc/elements/1.1/"/>
    <ds:schemaRef ds:uri="b58ae008-966b-4bff-8a7d-37abbecab933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A3C153-3EE3-4FE0-A831-D38BA0D4BD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4856</TotalTime>
  <Words>1115</Words>
  <Application>Microsoft Office PowerPoint</Application>
  <PresentationFormat>Widescreen</PresentationFormat>
  <Paragraphs>309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Wingdings</vt:lpstr>
      <vt:lpstr>Wingdings 2</vt:lpstr>
      <vt:lpstr>Theme1</vt:lpstr>
      <vt:lpstr>How to build an Industry Cost Profile (ICP) for a product in Taiwan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 all your calculated ratios in the cost breakdown format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an Industry Cost Profile (ICP) for a product in Singapore </dc:title>
  <dc:creator>Lang Cui</dc:creator>
  <cp:lastModifiedBy>Sheetal Jain</cp:lastModifiedBy>
  <cp:revision>34</cp:revision>
  <dcterms:created xsi:type="dcterms:W3CDTF">2019-10-18T18:57:11Z</dcterms:created>
  <dcterms:modified xsi:type="dcterms:W3CDTF">2021-02-10T05:12:12Z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